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nton" pitchFamily="2" charset="0"/>
      <p:regular r:id="rId21"/>
    </p:embeddedFont>
    <p:embeddedFont>
      <p:font typeface="Arimo" panose="020B0604020202020204" charset="0"/>
      <p:regular r:id="rId22"/>
    </p:embeddedFont>
    <p:embeddedFont>
      <p:font typeface="Bricolage Grotesque Bold" panose="020B0604020202020204" charset="0"/>
      <p:regular r:id="rId23"/>
    </p:embeddedFont>
    <p:embeddedFont>
      <p:font typeface="Canva Sans Bold" panose="020B0604020202020204" charset="0"/>
      <p:regular r:id="rId24"/>
    </p:embeddedFont>
    <p:embeddedFont>
      <p:font typeface="Cinzel" panose="020B0604020202020204" charset="0"/>
      <p:regular r:id="rId25"/>
    </p:embeddedFont>
    <p:embeddedFont>
      <p:font typeface="Cinzel Bold" panose="020B0604020202020204" charset="0"/>
      <p:regular r:id="rId26"/>
    </p:embeddedFont>
    <p:embeddedFont>
      <p:font typeface="Cinzel Decorative" panose="020B0604020202020204" charset="0"/>
      <p:regular r:id="rId27"/>
    </p:embeddedFont>
    <p:embeddedFont>
      <p:font typeface="Cinzel Decorative Bold" panose="020B0604020202020204" charset="0"/>
      <p:regular r:id="rId28"/>
    </p:embeddedFont>
    <p:embeddedFont>
      <p:font typeface="Cooper BT Bold" panose="020B0604020202020204" charset="0"/>
      <p:regular r:id="rId29"/>
    </p:embeddedFont>
    <p:embeddedFont>
      <p:font typeface="Copperplate Gothic 29 AB" panose="020B0604020202020204" charset="0"/>
      <p:regular r:id="rId30"/>
    </p:embeddedFont>
    <p:embeddedFont>
      <p:font typeface="Copperplate Gothic 29 AB Bold" panose="020B0604020202020204" charset="0"/>
      <p:regular r:id="rId31"/>
    </p:embeddedFont>
    <p:embeddedFont>
      <p:font typeface="Copperplate Gothic 29 BC Bold" panose="020B0604020202020204" charset="0"/>
      <p:regular r:id="rId32"/>
    </p:embeddedFont>
    <p:embeddedFont>
      <p:font typeface="DM Sans" pitchFamily="2" charset="0"/>
      <p:regular r:id="rId33"/>
    </p:embeddedFont>
    <p:embeddedFont>
      <p:font typeface="Garet" panose="020B0604020202020204" charset="0"/>
      <p:regular r:id="rId34"/>
    </p:embeddedFont>
    <p:embeddedFont>
      <p:font typeface="Georgia Pro" panose="02040502050405020303" pitchFamily="18" charset="0"/>
      <p:regular r:id="rId35"/>
    </p:embeddedFont>
    <p:embeddedFont>
      <p:font typeface="Lora" pitchFamily="2" charset="0"/>
      <p:regular r:id="rId36"/>
    </p:embeddedFont>
    <p:embeddedFont>
      <p:font typeface="Noto Serif Ethiopic Condensed" panose="020B0604020202020204" charset="0"/>
      <p:regular r:id="rId37"/>
    </p:embeddedFont>
    <p:embeddedFont>
      <p:font typeface="Noto Serif Ethiopic Condensed Medium" panose="020B0604020202020204" charset="0"/>
      <p:regular r:id="rId38"/>
    </p:embeddedFont>
    <p:embeddedFont>
      <p:font typeface="Old Standard" panose="020B0604020202020204" charset="0"/>
      <p:regular r:id="rId39"/>
    </p:embeddedFont>
    <p:embeddedFont>
      <p:font typeface="Poppins" panose="00000500000000000000" pitchFamily="2" charset="0"/>
      <p:regular r:id="rId40"/>
    </p:embeddedFont>
    <p:embeddedFont>
      <p:font typeface="Raleway" pitchFamily="2" charset="0"/>
      <p:regular r:id="rId41"/>
    </p:embeddedFont>
    <p:embeddedFont>
      <p:font typeface="Raleway Bold" panose="020B0604020202020204" charset="0"/>
      <p:regular r:id="rId42"/>
    </p:embeddedFont>
    <p:embeddedFont>
      <p:font typeface="Roboto" panose="02000000000000000000" pitchFamily="2" charset="0"/>
      <p:regular r:id="rId43"/>
    </p:embeddedFont>
    <p:embeddedFont>
      <p:font typeface="Yeseva One"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A BISWAS" userId="0f0c650a0ff02a79" providerId="LiveId" clId="{8ECABECD-DE8A-432E-8D5C-105C6A539C3F}"/>
    <pc:docChg chg="custSel modSld">
      <pc:chgData name="ARPITA BISWAS" userId="0f0c650a0ff02a79" providerId="LiveId" clId="{8ECABECD-DE8A-432E-8D5C-105C6A539C3F}" dt="2025-11-15T16:43:40.908" v="76" actId="14100"/>
      <pc:docMkLst>
        <pc:docMk/>
      </pc:docMkLst>
      <pc:sldChg chg="modSp mod">
        <pc:chgData name="ARPITA BISWAS" userId="0f0c650a0ff02a79" providerId="LiveId" clId="{8ECABECD-DE8A-432E-8D5C-105C6A539C3F}" dt="2025-11-15T15:56:28.041" v="1" actId="1076"/>
        <pc:sldMkLst>
          <pc:docMk/>
          <pc:sldMk cId="0" sldId="257"/>
        </pc:sldMkLst>
        <pc:spChg chg="mod">
          <ac:chgData name="ARPITA BISWAS" userId="0f0c650a0ff02a79" providerId="LiveId" clId="{8ECABECD-DE8A-432E-8D5C-105C6A539C3F}" dt="2025-11-15T15:56:28.041" v="1" actId="1076"/>
          <ac:spMkLst>
            <pc:docMk/>
            <pc:sldMk cId="0" sldId="257"/>
            <ac:spMk id="4" creationId="{00000000-0000-0000-0000-000000000000}"/>
          </ac:spMkLst>
        </pc:spChg>
      </pc:sldChg>
      <pc:sldChg chg="modSp mod">
        <pc:chgData name="ARPITA BISWAS" userId="0f0c650a0ff02a79" providerId="LiveId" clId="{8ECABECD-DE8A-432E-8D5C-105C6A539C3F}" dt="2025-11-15T15:56:39.107" v="2" actId="1076"/>
        <pc:sldMkLst>
          <pc:docMk/>
          <pc:sldMk cId="0" sldId="260"/>
        </pc:sldMkLst>
        <pc:spChg chg="mod">
          <ac:chgData name="ARPITA BISWAS" userId="0f0c650a0ff02a79" providerId="LiveId" clId="{8ECABECD-DE8A-432E-8D5C-105C6A539C3F}" dt="2025-11-15T15:56:39.107" v="2" actId="1076"/>
          <ac:spMkLst>
            <pc:docMk/>
            <pc:sldMk cId="0" sldId="260"/>
            <ac:spMk id="6" creationId="{00000000-0000-0000-0000-000000000000}"/>
          </ac:spMkLst>
        </pc:spChg>
      </pc:sldChg>
      <pc:sldChg chg="modSp mod">
        <pc:chgData name="ARPITA BISWAS" userId="0f0c650a0ff02a79" providerId="LiveId" clId="{8ECABECD-DE8A-432E-8D5C-105C6A539C3F}" dt="2025-11-15T15:56:47.548" v="3" actId="14100"/>
        <pc:sldMkLst>
          <pc:docMk/>
          <pc:sldMk cId="0" sldId="261"/>
        </pc:sldMkLst>
        <pc:spChg chg="mod">
          <ac:chgData name="ARPITA BISWAS" userId="0f0c650a0ff02a79" providerId="LiveId" clId="{8ECABECD-DE8A-432E-8D5C-105C6A539C3F}" dt="2025-11-15T15:56:47.548" v="3" actId="14100"/>
          <ac:spMkLst>
            <pc:docMk/>
            <pc:sldMk cId="0" sldId="261"/>
            <ac:spMk id="4" creationId="{00000000-0000-0000-0000-000000000000}"/>
          </ac:spMkLst>
        </pc:spChg>
      </pc:sldChg>
      <pc:sldChg chg="modSp mod">
        <pc:chgData name="ARPITA BISWAS" userId="0f0c650a0ff02a79" providerId="LiveId" clId="{8ECABECD-DE8A-432E-8D5C-105C6A539C3F}" dt="2025-11-15T16:00:17.248" v="38" actId="1076"/>
        <pc:sldMkLst>
          <pc:docMk/>
          <pc:sldMk cId="0" sldId="266"/>
        </pc:sldMkLst>
        <pc:spChg chg="mod">
          <ac:chgData name="ARPITA BISWAS" userId="0f0c650a0ff02a79" providerId="LiveId" clId="{8ECABECD-DE8A-432E-8D5C-105C6A539C3F}" dt="2025-11-15T16:00:03.533" v="35" actId="1076"/>
          <ac:spMkLst>
            <pc:docMk/>
            <pc:sldMk cId="0" sldId="266"/>
            <ac:spMk id="9" creationId="{00000000-0000-0000-0000-000000000000}"/>
          </ac:spMkLst>
        </pc:spChg>
        <pc:spChg chg="mod">
          <ac:chgData name="ARPITA BISWAS" userId="0f0c650a0ff02a79" providerId="LiveId" clId="{8ECABECD-DE8A-432E-8D5C-105C6A539C3F}" dt="2025-11-15T16:00:17.248" v="38" actId="1076"/>
          <ac:spMkLst>
            <pc:docMk/>
            <pc:sldMk cId="0" sldId="266"/>
            <ac:spMk id="10" creationId="{00000000-0000-0000-0000-000000000000}"/>
          </ac:spMkLst>
        </pc:spChg>
        <pc:spChg chg="mod">
          <ac:chgData name="ARPITA BISWAS" userId="0f0c650a0ff02a79" providerId="LiveId" clId="{8ECABECD-DE8A-432E-8D5C-105C6A539C3F}" dt="2025-11-15T15:57:13.342" v="4" actId="14100"/>
          <ac:spMkLst>
            <pc:docMk/>
            <pc:sldMk cId="0" sldId="266"/>
            <ac:spMk id="11" creationId="{00000000-0000-0000-0000-000000000000}"/>
          </ac:spMkLst>
        </pc:spChg>
      </pc:sldChg>
      <pc:sldChg chg="modSp mod">
        <pc:chgData name="ARPITA BISWAS" userId="0f0c650a0ff02a79" providerId="LiveId" clId="{8ECABECD-DE8A-432E-8D5C-105C6A539C3F}" dt="2025-11-15T15:57:44.987" v="10" actId="14100"/>
        <pc:sldMkLst>
          <pc:docMk/>
          <pc:sldMk cId="0" sldId="267"/>
        </pc:sldMkLst>
        <pc:spChg chg="mod">
          <ac:chgData name="ARPITA BISWAS" userId="0f0c650a0ff02a79" providerId="LiveId" clId="{8ECABECD-DE8A-432E-8D5C-105C6A539C3F}" dt="2025-11-15T15:57:44.987" v="10" actId="14100"/>
          <ac:spMkLst>
            <pc:docMk/>
            <pc:sldMk cId="0" sldId="267"/>
            <ac:spMk id="8" creationId="{00000000-0000-0000-0000-000000000000}"/>
          </ac:spMkLst>
        </pc:spChg>
        <pc:spChg chg="mod">
          <ac:chgData name="ARPITA BISWAS" userId="0f0c650a0ff02a79" providerId="LiveId" clId="{8ECABECD-DE8A-432E-8D5C-105C6A539C3F}" dt="2025-11-15T15:57:28.723" v="6" actId="1076"/>
          <ac:spMkLst>
            <pc:docMk/>
            <pc:sldMk cId="0" sldId="267"/>
            <ac:spMk id="9" creationId="{00000000-0000-0000-0000-000000000000}"/>
          </ac:spMkLst>
        </pc:spChg>
        <pc:spChg chg="mod">
          <ac:chgData name="ARPITA BISWAS" userId="0f0c650a0ff02a79" providerId="LiveId" clId="{8ECABECD-DE8A-432E-8D5C-105C6A539C3F}" dt="2025-11-15T15:57:35.340" v="8" actId="1076"/>
          <ac:spMkLst>
            <pc:docMk/>
            <pc:sldMk cId="0" sldId="267"/>
            <ac:spMk id="10" creationId="{00000000-0000-0000-0000-000000000000}"/>
          </ac:spMkLst>
        </pc:spChg>
        <pc:spChg chg="mod">
          <ac:chgData name="ARPITA BISWAS" userId="0f0c650a0ff02a79" providerId="LiveId" clId="{8ECABECD-DE8A-432E-8D5C-105C6A539C3F}" dt="2025-11-15T15:57:39.185" v="9" actId="14100"/>
          <ac:spMkLst>
            <pc:docMk/>
            <pc:sldMk cId="0" sldId="267"/>
            <ac:spMk id="11" creationId="{00000000-0000-0000-0000-000000000000}"/>
          </ac:spMkLst>
        </pc:spChg>
      </pc:sldChg>
      <pc:sldChg chg="modSp mod">
        <pc:chgData name="ARPITA BISWAS" userId="0f0c650a0ff02a79" providerId="LiveId" clId="{8ECABECD-DE8A-432E-8D5C-105C6A539C3F}" dt="2025-11-15T15:58:17.209" v="14" actId="1076"/>
        <pc:sldMkLst>
          <pc:docMk/>
          <pc:sldMk cId="0" sldId="268"/>
        </pc:sldMkLst>
        <pc:spChg chg="mod">
          <ac:chgData name="ARPITA BISWAS" userId="0f0c650a0ff02a79" providerId="LiveId" clId="{8ECABECD-DE8A-432E-8D5C-105C6A539C3F}" dt="2025-11-15T15:58:12.359" v="13" actId="1076"/>
          <ac:spMkLst>
            <pc:docMk/>
            <pc:sldMk cId="0" sldId="268"/>
            <ac:spMk id="5" creationId="{00000000-0000-0000-0000-000000000000}"/>
          </ac:spMkLst>
        </pc:spChg>
        <pc:spChg chg="mod">
          <ac:chgData name="ARPITA BISWAS" userId="0f0c650a0ff02a79" providerId="LiveId" clId="{8ECABECD-DE8A-432E-8D5C-105C6A539C3F}" dt="2025-11-15T15:58:17.209" v="14" actId="1076"/>
          <ac:spMkLst>
            <pc:docMk/>
            <pc:sldMk cId="0" sldId="268"/>
            <ac:spMk id="9" creationId="{00000000-0000-0000-0000-000000000000}"/>
          </ac:spMkLst>
        </pc:spChg>
      </pc:sldChg>
      <pc:sldChg chg="addSp delSp modSp mod">
        <pc:chgData name="ARPITA BISWAS" userId="0f0c650a0ff02a79" providerId="LiveId" clId="{8ECABECD-DE8A-432E-8D5C-105C6A539C3F}" dt="2025-11-15T16:03:17.793" v="60" actId="1076"/>
        <pc:sldMkLst>
          <pc:docMk/>
          <pc:sldMk cId="0" sldId="269"/>
        </pc:sldMkLst>
        <pc:spChg chg="mod">
          <ac:chgData name="ARPITA BISWAS" userId="0f0c650a0ff02a79" providerId="LiveId" clId="{8ECABECD-DE8A-432E-8D5C-105C6A539C3F}" dt="2025-11-15T16:03:17.793" v="60" actId="1076"/>
          <ac:spMkLst>
            <pc:docMk/>
            <pc:sldMk cId="0" sldId="269"/>
            <ac:spMk id="8" creationId="{00000000-0000-0000-0000-000000000000}"/>
          </ac:spMkLst>
        </pc:spChg>
        <pc:spChg chg="del">
          <ac:chgData name="ARPITA BISWAS" userId="0f0c650a0ff02a79" providerId="LiveId" clId="{8ECABECD-DE8A-432E-8D5C-105C6A539C3F}" dt="2025-11-15T15:58:24.576" v="15" actId="478"/>
          <ac:spMkLst>
            <pc:docMk/>
            <pc:sldMk cId="0" sldId="269"/>
            <ac:spMk id="12" creationId="{00000000-0000-0000-0000-000000000000}"/>
          </ac:spMkLst>
        </pc:spChg>
        <pc:cxnChg chg="add mod">
          <ac:chgData name="ARPITA BISWAS" userId="0f0c650a0ff02a79" providerId="LiveId" clId="{8ECABECD-DE8A-432E-8D5C-105C6A539C3F}" dt="2025-11-15T15:58:35.009" v="17" actId="17032"/>
          <ac:cxnSpMkLst>
            <pc:docMk/>
            <pc:sldMk cId="0" sldId="269"/>
            <ac:cxnSpMk id="17" creationId="{091F8DE4-895A-068B-CA24-6EE783550A55}"/>
          </ac:cxnSpMkLst>
        </pc:cxnChg>
        <pc:cxnChg chg="add mod">
          <ac:chgData name="ARPITA BISWAS" userId="0f0c650a0ff02a79" providerId="LiveId" clId="{8ECABECD-DE8A-432E-8D5C-105C6A539C3F}" dt="2025-11-15T15:59:49.901" v="33" actId="14100"/>
          <ac:cxnSpMkLst>
            <pc:docMk/>
            <pc:sldMk cId="0" sldId="269"/>
            <ac:cxnSpMk id="19" creationId="{6AF8E258-1352-8ECF-4842-0149C5BE0B5D}"/>
          </ac:cxnSpMkLst>
        </pc:cxnChg>
      </pc:sldChg>
      <pc:sldChg chg="delSp modSp mod">
        <pc:chgData name="ARPITA BISWAS" userId="0f0c650a0ff02a79" providerId="LiveId" clId="{8ECABECD-DE8A-432E-8D5C-105C6A539C3F}" dt="2025-11-15T15:59:42.698" v="32"/>
        <pc:sldMkLst>
          <pc:docMk/>
          <pc:sldMk cId="0" sldId="270"/>
        </pc:sldMkLst>
        <pc:spChg chg="del mod">
          <ac:chgData name="ARPITA BISWAS" userId="0f0c650a0ff02a79" providerId="LiveId" clId="{8ECABECD-DE8A-432E-8D5C-105C6A539C3F}" dt="2025-11-15T15:59:42.698" v="32"/>
          <ac:spMkLst>
            <pc:docMk/>
            <pc:sldMk cId="0" sldId="270"/>
            <ac:spMk id="9" creationId="{00000000-0000-0000-0000-000000000000}"/>
          </ac:spMkLst>
        </pc:spChg>
      </pc:sldChg>
      <pc:sldChg chg="modSp mod">
        <pc:chgData name="ARPITA BISWAS" userId="0f0c650a0ff02a79" providerId="LiveId" clId="{8ECABECD-DE8A-432E-8D5C-105C6A539C3F}" dt="2025-11-15T16:01:19.966" v="43" actId="1076"/>
        <pc:sldMkLst>
          <pc:docMk/>
          <pc:sldMk cId="0" sldId="271"/>
        </pc:sldMkLst>
        <pc:spChg chg="mod">
          <ac:chgData name="ARPITA BISWAS" userId="0f0c650a0ff02a79" providerId="LiveId" clId="{8ECABECD-DE8A-432E-8D5C-105C6A539C3F}" dt="2025-11-15T16:01:19.966" v="43" actId="1076"/>
          <ac:spMkLst>
            <pc:docMk/>
            <pc:sldMk cId="0" sldId="271"/>
            <ac:spMk id="7" creationId="{00000000-0000-0000-0000-000000000000}"/>
          </ac:spMkLst>
        </pc:spChg>
        <pc:spChg chg="mod">
          <ac:chgData name="ARPITA BISWAS" userId="0f0c650a0ff02a79" providerId="LiveId" clId="{8ECABECD-DE8A-432E-8D5C-105C6A539C3F}" dt="2025-11-15T16:01:11.924" v="41" actId="1076"/>
          <ac:spMkLst>
            <pc:docMk/>
            <pc:sldMk cId="0" sldId="271"/>
            <ac:spMk id="9" creationId="{00000000-0000-0000-0000-000000000000}"/>
          </ac:spMkLst>
        </pc:spChg>
        <pc:spChg chg="mod">
          <ac:chgData name="ARPITA BISWAS" userId="0f0c650a0ff02a79" providerId="LiveId" clId="{8ECABECD-DE8A-432E-8D5C-105C6A539C3F}" dt="2025-11-15T15:59:19.258" v="24" actId="1076"/>
          <ac:spMkLst>
            <pc:docMk/>
            <pc:sldMk cId="0" sldId="271"/>
            <ac:spMk id="11" creationId="{00000000-0000-0000-0000-000000000000}"/>
          </ac:spMkLst>
        </pc:spChg>
      </pc:sldChg>
      <pc:sldChg chg="addSp delSp modSp mod">
        <pc:chgData name="ARPITA BISWAS" userId="0f0c650a0ff02a79" providerId="LiveId" clId="{8ECABECD-DE8A-432E-8D5C-105C6A539C3F}" dt="2025-11-15T16:43:40.908" v="76" actId="14100"/>
        <pc:sldMkLst>
          <pc:docMk/>
          <pc:sldMk cId="0" sldId="272"/>
        </pc:sldMkLst>
        <pc:spChg chg="del">
          <ac:chgData name="ARPITA BISWAS" userId="0f0c650a0ff02a79" providerId="LiveId" clId="{8ECABECD-DE8A-432E-8D5C-105C6A539C3F}" dt="2025-11-15T16:42:50.711" v="61" actId="478"/>
          <ac:spMkLst>
            <pc:docMk/>
            <pc:sldMk cId="0" sldId="272"/>
            <ac:spMk id="4" creationId="{00000000-0000-0000-0000-000000000000}"/>
          </ac:spMkLst>
        </pc:spChg>
        <pc:spChg chg="del mod">
          <ac:chgData name="ARPITA BISWAS" userId="0f0c650a0ff02a79" providerId="LiveId" clId="{8ECABECD-DE8A-432E-8D5C-105C6A539C3F}" dt="2025-11-15T15:59:36.983" v="28"/>
          <ac:spMkLst>
            <pc:docMk/>
            <pc:sldMk cId="0" sldId="272"/>
            <ac:spMk id="6" creationId="{00000000-0000-0000-0000-000000000000}"/>
          </ac:spMkLst>
        </pc:spChg>
        <pc:spChg chg="mod">
          <ac:chgData name="ARPITA BISWAS" userId="0f0c650a0ff02a79" providerId="LiveId" clId="{8ECABECD-DE8A-432E-8D5C-105C6A539C3F}" dt="2025-11-15T16:01:59.267" v="49" actId="1076"/>
          <ac:spMkLst>
            <pc:docMk/>
            <pc:sldMk cId="0" sldId="272"/>
            <ac:spMk id="8" creationId="{00000000-0000-0000-0000-000000000000}"/>
          </ac:spMkLst>
        </pc:spChg>
        <pc:spChg chg="mod">
          <ac:chgData name="ARPITA BISWAS" userId="0f0c650a0ff02a79" providerId="LiveId" clId="{8ECABECD-DE8A-432E-8D5C-105C6A539C3F}" dt="2025-11-15T16:01:53.254" v="48" actId="1076"/>
          <ac:spMkLst>
            <pc:docMk/>
            <pc:sldMk cId="0" sldId="272"/>
            <ac:spMk id="9" creationId="{00000000-0000-0000-0000-000000000000}"/>
          </ac:spMkLst>
        </pc:spChg>
        <pc:spChg chg="mod">
          <ac:chgData name="ARPITA BISWAS" userId="0f0c650a0ff02a79" providerId="LiveId" clId="{8ECABECD-DE8A-432E-8D5C-105C6A539C3F}" dt="2025-11-15T16:02:02.308" v="50" actId="1076"/>
          <ac:spMkLst>
            <pc:docMk/>
            <pc:sldMk cId="0" sldId="272"/>
            <ac:spMk id="11" creationId="{00000000-0000-0000-0000-000000000000}"/>
          </ac:spMkLst>
        </pc:spChg>
        <pc:spChg chg="mod">
          <ac:chgData name="ARPITA BISWAS" userId="0f0c650a0ff02a79" providerId="LiveId" clId="{8ECABECD-DE8A-432E-8D5C-105C6A539C3F}" dt="2025-11-15T16:02:07.510" v="51" actId="1076"/>
          <ac:spMkLst>
            <pc:docMk/>
            <pc:sldMk cId="0" sldId="272"/>
            <ac:spMk id="12" creationId="{00000000-0000-0000-0000-000000000000}"/>
          </ac:spMkLst>
        </pc:spChg>
        <pc:picChg chg="add mod modCrop">
          <ac:chgData name="ARPITA BISWAS" userId="0f0c650a0ff02a79" providerId="LiveId" clId="{8ECABECD-DE8A-432E-8D5C-105C6A539C3F}" dt="2025-11-15T16:43:40.908" v="76" actId="14100"/>
          <ac:picMkLst>
            <pc:docMk/>
            <pc:sldMk cId="0" sldId="272"/>
            <ac:picMk id="14" creationId="{F737101D-5689-E718-47B4-36977FCC2A50}"/>
          </ac:picMkLst>
        </pc:picChg>
      </pc:sldChg>
      <pc:sldChg chg="modSp mod">
        <pc:chgData name="ARPITA BISWAS" userId="0f0c650a0ff02a79" providerId="LiveId" clId="{8ECABECD-DE8A-432E-8D5C-105C6A539C3F}" dt="2025-11-15T16:02:25.289" v="55" actId="1076"/>
        <pc:sldMkLst>
          <pc:docMk/>
          <pc:sldMk cId="0" sldId="273"/>
        </pc:sldMkLst>
        <pc:spChg chg="mod">
          <ac:chgData name="ARPITA BISWAS" userId="0f0c650a0ff02a79" providerId="LiveId" clId="{8ECABECD-DE8A-432E-8D5C-105C6A539C3F}" dt="2025-11-15T16:02:25.289" v="55" actId="1076"/>
          <ac:spMkLst>
            <pc:docMk/>
            <pc:sldMk cId="0" sldId="273"/>
            <ac:spMk id="6" creationId="{00000000-0000-0000-0000-000000000000}"/>
          </ac:spMkLst>
        </pc:spChg>
        <pc:spChg chg="mod">
          <ac:chgData name="ARPITA BISWAS" userId="0f0c650a0ff02a79" providerId="LiveId" clId="{8ECABECD-DE8A-432E-8D5C-105C6A539C3F}" dt="2025-11-15T16:02:19.999" v="54" actId="1076"/>
          <ac:spMkLst>
            <pc:docMk/>
            <pc:sldMk cId="0" sldId="273"/>
            <ac:spMk id="8" creationId="{00000000-0000-0000-0000-000000000000}"/>
          </ac:spMkLst>
        </pc:spChg>
      </pc:sldChg>
      <pc:sldChg chg="modSp mod">
        <pc:chgData name="ARPITA BISWAS" userId="0f0c650a0ff02a79" providerId="LiveId" clId="{8ECABECD-DE8A-432E-8D5C-105C6A539C3F}" dt="2025-11-15T16:02:56.231" v="59" actId="1076"/>
        <pc:sldMkLst>
          <pc:docMk/>
          <pc:sldMk cId="0" sldId="274"/>
        </pc:sldMkLst>
        <pc:spChg chg="mod">
          <ac:chgData name="ARPITA BISWAS" userId="0f0c650a0ff02a79" providerId="LiveId" clId="{8ECABECD-DE8A-432E-8D5C-105C6A539C3F}" dt="2025-11-15T16:02:48.729" v="58" actId="1076"/>
          <ac:spMkLst>
            <pc:docMk/>
            <pc:sldMk cId="0" sldId="274"/>
            <ac:spMk id="2" creationId="{00000000-0000-0000-0000-000000000000}"/>
          </ac:spMkLst>
        </pc:spChg>
        <pc:spChg chg="mod">
          <ac:chgData name="ARPITA BISWAS" userId="0f0c650a0ff02a79" providerId="LiveId" clId="{8ECABECD-DE8A-432E-8D5C-105C6A539C3F}" dt="2025-11-15T16:02:37.180" v="56" actId="1076"/>
          <ac:spMkLst>
            <pc:docMk/>
            <pc:sldMk cId="0" sldId="274"/>
            <ac:spMk id="8" creationId="{00000000-0000-0000-0000-000000000000}"/>
          </ac:spMkLst>
        </pc:spChg>
        <pc:spChg chg="mod">
          <ac:chgData name="ARPITA BISWAS" userId="0f0c650a0ff02a79" providerId="LiveId" clId="{8ECABECD-DE8A-432E-8D5C-105C6A539C3F}" dt="2025-11-15T16:02:56.231" v="59" actId="1076"/>
          <ac:spMkLst>
            <pc:docMk/>
            <pc:sldMk cId="0" sldId="274"/>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sv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svg"/><Relationship Id="rId7"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sv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gif"/><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sv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9296400" y="1775580"/>
            <a:ext cx="6783129" cy="8011629"/>
            <a:chOff x="0" y="0"/>
            <a:chExt cx="9044172" cy="10682172"/>
          </a:xfrm>
        </p:grpSpPr>
        <p:sp>
          <p:nvSpPr>
            <p:cNvPr id="3" name="TextBox 3"/>
            <p:cNvSpPr txBox="1"/>
            <p:nvPr/>
          </p:nvSpPr>
          <p:spPr>
            <a:xfrm>
              <a:off x="0" y="152400"/>
              <a:ext cx="9044172" cy="9971215"/>
            </a:xfrm>
            <a:prstGeom prst="rect">
              <a:avLst/>
            </a:prstGeom>
          </p:spPr>
          <p:txBody>
            <a:bodyPr lIns="0" tIns="0" rIns="0" bIns="0" rtlCol="0" anchor="t">
              <a:spAutoFit/>
            </a:bodyPr>
            <a:lstStyle/>
            <a:p>
              <a:pPr marL="0" lvl="0" indent="0" algn="l">
                <a:lnSpc>
                  <a:spcPts val="8303"/>
                </a:lnSpc>
              </a:pPr>
              <a:r>
                <a:rPr lang="en-US" sz="8303">
                  <a:solidFill>
                    <a:srgbClr val="4A90E2"/>
                  </a:solidFill>
                  <a:latin typeface="Raleway"/>
                  <a:ea typeface="Raleway"/>
                  <a:cs typeface="Raleway"/>
                  <a:sym typeface="Raleway"/>
                </a:rPr>
                <a:t>Exploratory Data Analysis (EDA) on Netflix Movies and TV Shows Dataset</a:t>
              </a:r>
            </a:p>
          </p:txBody>
        </p:sp>
        <p:sp>
          <p:nvSpPr>
            <p:cNvPr id="4" name="TextBox 4"/>
            <p:cNvSpPr txBox="1"/>
            <p:nvPr/>
          </p:nvSpPr>
          <p:spPr>
            <a:xfrm>
              <a:off x="0" y="10156336"/>
              <a:ext cx="9044172" cy="525836"/>
            </a:xfrm>
            <a:prstGeom prst="rect">
              <a:avLst/>
            </a:prstGeom>
          </p:spPr>
          <p:txBody>
            <a:bodyPr lIns="0" tIns="0" rIns="0" bIns="0" rtlCol="0" anchor="t">
              <a:spAutoFit/>
            </a:bodyPr>
            <a:lstStyle/>
            <a:p>
              <a:pPr marL="0" lvl="0" indent="0" algn="l">
                <a:lnSpc>
                  <a:spcPts val="3229"/>
                </a:lnSpc>
              </a:pPr>
              <a:endParaRPr/>
            </a:p>
          </p:txBody>
        </p:sp>
      </p:grpSp>
      <p:grpSp>
        <p:nvGrpSpPr>
          <p:cNvPr id="5" name="Group 5"/>
          <p:cNvGrpSpPr/>
          <p:nvPr/>
        </p:nvGrpSpPr>
        <p:grpSpPr>
          <a:xfrm>
            <a:off x="666750" y="666750"/>
            <a:ext cx="7191375" cy="8953500"/>
            <a:chOff x="0" y="0"/>
            <a:chExt cx="1036915" cy="1290994"/>
          </a:xfrm>
        </p:grpSpPr>
        <p:sp>
          <p:nvSpPr>
            <p:cNvPr id="6" name="Freeform 6"/>
            <p:cNvSpPr/>
            <p:nvPr/>
          </p:nvSpPr>
          <p:spPr>
            <a:xfrm>
              <a:off x="0" y="0"/>
              <a:ext cx="1036915" cy="1290994"/>
            </a:xfrm>
            <a:custGeom>
              <a:avLst/>
              <a:gdLst/>
              <a:ahLst/>
              <a:cxnLst/>
              <a:rect l="l" t="t" r="r" b="b"/>
              <a:pathLst>
                <a:path w="1036915" h="1290994">
                  <a:moveTo>
                    <a:pt x="0" y="0"/>
                  </a:moveTo>
                  <a:lnTo>
                    <a:pt x="1036915" y="0"/>
                  </a:lnTo>
                  <a:lnTo>
                    <a:pt x="1036915" y="1290994"/>
                  </a:lnTo>
                  <a:lnTo>
                    <a:pt x="0" y="1290994"/>
                  </a:lnTo>
                  <a:close/>
                </a:path>
              </a:pathLst>
            </a:custGeom>
            <a:blipFill>
              <a:blip r:embed="rId2"/>
              <a:stretch>
                <a:fillRect t="-199" b="-199"/>
              </a:stretch>
            </a:blipFill>
            <a:ln w="19050" cap="sq">
              <a:solidFill>
                <a:srgbClr val="FFFFFF"/>
              </a:solidFill>
              <a:prstDash val="solid"/>
              <a:miter/>
            </a:ln>
          </p:spPr>
        </p:sp>
      </p:grpSp>
      <p:grpSp>
        <p:nvGrpSpPr>
          <p:cNvPr id="7" name="Group 7"/>
          <p:cNvGrpSpPr/>
          <p:nvPr/>
        </p:nvGrpSpPr>
        <p:grpSpPr>
          <a:xfrm>
            <a:off x="9296400" y="666750"/>
            <a:ext cx="5489342" cy="445682"/>
            <a:chOff x="0" y="0"/>
            <a:chExt cx="7319123" cy="594243"/>
          </a:xfrm>
        </p:grpSpPr>
        <p:sp>
          <p:nvSpPr>
            <p:cNvPr id="8" name="TextBox 8"/>
            <p:cNvSpPr txBox="1"/>
            <p:nvPr/>
          </p:nvSpPr>
          <p:spPr>
            <a:xfrm>
              <a:off x="956381" y="104226"/>
              <a:ext cx="6362742" cy="490008"/>
            </a:xfrm>
            <a:prstGeom prst="rect">
              <a:avLst/>
            </a:prstGeom>
          </p:spPr>
          <p:txBody>
            <a:bodyPr lIns="0" tIns="0" rIns="0" bIns="0" rtlCol="0" anchor="t">
              <a:spAutoFit/>
            </a:bodyPr>
            <a:lstStyle/>
            <a:p>
              <a:pPr marL="0" lvl="0" indent="0" algn="l">
                <a:lnSpc>
                  <a:spcPts val="2750"/>
                </a:lnSpc>
              </a:pPr>
              <a:r>
                <a:rPr lang="en-US" sz="2500">
                  <a:solidFill>
                    <a:srgbClr val="E6E6E6"/>
                  </a:solidFill>
                  <a:latin typeface="Raleway"/>
                  <a:ea typeface="Raleway"/>
                  <a:cs typeface="Raleway"/>
                  <a:sym typeface="Raleway"/>
                </a:rPr>
                <a:t>B.Tech CSE Project</a:t>
              </a:r>
            </a:p>
          </p:txBody>
        </p:sp>
        <p:sp>
          <p:nvSpPr>
            <p:cNvPr id="9" name="Freeform 9"/>
            <p:cNvSpPr/>
            <p:nvPr/>
          </p:nvSpPr>
          <p:spPr>
            <a:xfrm>
              <a:off x="0" y="0"/>
              <a:ext cx="594243" cy="594243"/>
            </a:xfrm>
            <a:custGeom>
              <a:avLst/>
              <a:gdLst/>
              <a:ahLst/>
              <a:cxnLst/>
              <a:rect l="l" t="t" r="r" b="b"/>
              <a:pathLst>
                <a:path w="594243" h="594243">
                  <a:moveTo>
                    <a:pt x="0" y="0"/>
                  </a:moveTo>
                  <a:lnTo>
                    <a:pt x="594243" y="0"/>
                  </a:lnTo>
                  <a:lnTo>
                    <a:pt x="594243" y="594243"/>
                  </a:lnTo>
                  <a:lnTo>
                    <a:pt x="0" y="594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428861" y="599637"/>
            <a:ext cx="1762411" cy="1762411"/>
          </a:xfrm>
          <a:custGeom>
            <a:avLst/>
            <a:gdLst/>
            <a:ahLst/>
            <a:cxnLst/>
            <a:rect l="l" t="t" r="r" b="b"/>
            <a:pathLst>
              <a:path w="1762411" h="1762411">
                <a:moveTo>
                  <a:pt x="0" y="0"/>
                </a:moveTo>
                <a:lnTo>
                  <a:pt x="1762411" y="0"/>
                </a:lnTo>
                <a:lnTo>
                  <a:pt x="1762411" y="1762410"/>
                </a:lnTo>
                <a:lnTo>
                  <a:pt x="0" y="1762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894354" y="858191"/>
            <a:ext cx="13347691" cy="2272860"/>
            <a:chOff x="0" y="0"/>
            <a:chExt cx="17796921" cy="3030480"/>
          </a:xfrm>
        </p:grpSpPr>
        <p:sp>
          <p:nvSpPr>
            <p:cNvPr id="6" name="TextBox 6"/>
            <p:cNvSpPr txBox="1"/>
            <p:nvPr/>
          </p:nvSpPr>
          <p:spPr>
            <a:xfrm>
              <a:off x="0" y="76200"/>
              <a:ext cx="17796921" cy="1771880"/>
            </a:xfrm>
            <a:prstGeom prst="rect">
              <a:avLst/>
            </a:prstGeom>
          </p:spPr>
          <p:txBody>
            <a:bodyPr lIns="0" tIns="0" rIns="0" bIns="0" rtlCol="0" anchor="t">
              <a:spAutoFit/>
            </a:bodyPr>
            <a:lstStyle/>
            <a:p>
              <a:pPr marL="0" lvl="0" indent="0" algn="l">
                <a:lnSpc>
                  <a:spcPts val="10004"/>
                </a:lnSpc>
              </a:pPr>
              <a:r>
                <a:rPr lang="en-US" sz="9094">
                  <a:solidFill>
                    <a:srgbClr val="4A90E2"/>
                  </a:solidFill>
                  <a:latin typeface="Raleway"/>
                  <a:ea typeface="Raleway"/>
                  <a:cs typeface="Raleway"/>
                  <a:sym typeface="Raleway"/>
                </a:rPr>
                <a:t>Insights</a:t>
              </a:r>
            </a:p>
          </p:txBody>
        </p:sp>
        <p:sp>
          <p:nvSpPr>
            <p:cNvPr id="7" name="TextBox 7"/>
            <p:cNvSpPr txBox="1"/>
            <p:nvPr/>
          </p:nvSpPr>
          <p:spPr>
            <a:xfrm>
              <a:off x="0" y="2347778"/>
              <a:ext cx="17796921" cy="682702"/>
            </a:xfrm>
            <a:prstGeom prst="rect">
              <a:avLst/>
            </a:prstGeom>
          </p:spPr>
          <p:txBody>
            <a:bodyPr lIns="0" tIns="0" rIns="0" bIns="0" rtlCol="0" anchor="t">
              <a:spAutoFit/>
            </a:bodyPr>
            <a:lstStyle/>
            <a:p>
              <a:pPr marL="0" lvl="0" indent="0" algn="l">
                <a:lnSpc>
                  <a:spcPts val="4244"/>
                </a:lnSpc>
              </a:pPr>
              <a:r>
                <a:rPr lang="en-US" sz="3031">
                  <a:solidFill>
                    <a:srgbClr val="CCCCCC"/>
                  </a:solidFill>
                  <a:latin typeface="Raleway"/>
                  <a:ea typeface="Raleway"/>
                  <a:cs typeface="Raleway"/>
                  <a:sym typeface="Raleway"/>
                </a:rPr>
                <a:t>Key Findings from Data Analysis</a:t>
              </a:r>
            </a:p>
          </p:txBody>
        </p:sp>
      </p:grpSp>
      <p:sp>
        <p:nvSpPr>
          <p:cNvPr id="8" name="TextBox 8"/>
          <p:cNvSpPr txBox="1"/>
          <p:nvPr/>
        </p:nvSpPr>
        <p:spPr>
          <a:xfrm>
            <a:off x="17485343"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10</a:t>
            </a:r>
          </a:p>
        </p:txBody>
      </p:sp>
      <p:sp>
        <p:nvSpPr>
          <p:cNvPr id="9" name="TextBox 9"/>
          <p:cNvSpPr txBox="1"/>
          <p:nvPr/>
        </p:nvSpPr>
        <p:spPr>
          <a:xfrm>
            <a:off x="601888" y="3995620"/>
            <a:ext cx="13486941" cy="5073896"/>
          </a:xfrm>
          <a:prstGeom prst="rect">
            <a:avLst/>
          </a:prstGeom>
        </p:spPr>
        <p:txBody>
          <a:bodyPr lIns="0" tIns="0" rIns="0" bIns="0" rtlCol="0" anchor="t">
            <a:spAutoFit/>
          </a:bodyPr>
          <a:lstStyle/>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Count of Movies vs TV Shows</a:t>
            </a:r>
          </a:p>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What are the different rating defined by Netflix</a:t>
            </a:r>
          </a:p>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Finding the best Month for releasing content</a:t>
            </a:r>
          </a:p>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Top 10 countries producing most titles</a:t>
            </a:r>
          </a:p>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Trend of content production over years</a:t>
            </a:r>
          </a:p>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Common ratings and genres (listed_in)</a:t>
            </a:r>
          </a:p>
          <a:p>
            <a:pPr marL="691364" lvl="1" indent="-345682" algn="l">
              <a:lnSpc>
                <a:spcPts val="4483"/>
              </a:lnSpc>
              <a:buFont typeface="Arial"/>
              <a:buChar char="•"/>
            </a:pPr>
            <a:r>
              <a:rPr lang="en-US" sz="3202">
                <a:solidFill>
                  <a:srgbClr val="0CC0DF"/>
                </a:solidFill>
                <a:latin typeface="Cinzel Decorative"/>
                <a:ea typeface="Cinzel Decorative"/>
                <a:cs typeface="Cinzel Decorative"/>
                <a:sym typeface="Cinzel Decorative"/>
              </a:rPr>
              <a:t>Which directors or actors appear most</a:t>
            </a:r>
          </a:p>
          <a:p>
            <a:pPr algn="ctr">
              <a:lnSpc>
                <a:spcPts val="4483"/>
              </a:lnSpc>
            </a:pPr>
            <a:endParaRPr lang="en-US" sz="3202">
              <a:solidFill>
                <a:srgbClr val="0CC0DF"/>
              </a:solidFill>
              <a:latin typeface="Cinzel Decorative"/>
              <a:ea typeface="Cinzel Decorative"/>
              <a:cs typeface="Cinzel Decorative"/>
              <a:sym typeface="Cinzel Decorative"/>
            </a:endParaRPr>
          </a:p>
          <a:p>
            <a:pPr algn="ctr">
              <a:lnSpc>
                <a:spcPts val="4483"/>
              </a:lnSpc>
              <a:spcBef>
                <a:spcPct val="0"/>
              </a:spcBef>
            </a:pPr>
            <a:endParaRPr lang="en-US" sz="3202">
              <a:solidFill>
                <a:srgbClr val="0CC0DF"/>
              </a:solidFill>
              <a:latin typeface="Cinzel Decorative"/>
              <a:ea typeface="Cinzel Decorative"/>
              <a:cs typeface="Cinzel Decorative"/>
              <a:sym typeface="Cinzel Decorativ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581240" y="3959010"/>
            <a:ext cx="7073528" cy="4750175"/>
          </a:xfrm>
          <a:custGeom>
            <a:avLst/>
            <a:gdLst/>
            <a:ahLst/>
            <a:cxnLst/>
            <a:rect l="l" t="t" r="r" b="b"/>
            <a:pathLst>
              <a:path w="7073528" h="4750175">
                <a:moveTo>
                  <a:pt x="0" y="0"/>
                </a:moveTo>
                <a:lnTo>
                  <a:pt x="7073529" y="0"/>
                </a:lnTo>
                <a:lnTo>
                  <a:pt x="7073529" y="4750175"/>
                </a:lnTo>
                <a:lnTo>
                  <a:pt x="0" y="4750175"/>
                </a:lnTo>
                <a:lnTo>
                  <a:pt x="0" y="0"/>
                </a:lnTo>
                <a:close/>
              </a:path>
            </a:pathLst>
          </a:custGeom>
          <a:blipFill>
            <a:blip r:embed="rId2"/>
            <a:stretch>
              <a:fillRect/>
            </a:stretch>
          </a:blipFill>
        </p:spPr>
      </p:sp>
      <p:sp>
        <p:nvSpPr>
          <p:cNvPr id="3" name="Freeform 3"/>
          <p:cNvSpPr/>
          <p:nvPr/>
        </p:nvSpPr>
        <p:spPr>
          <a:xfrm>
            <a:off x="7862096" y="3959010"/>
            <a:ext cx="4629972" cy="4750175"/>
          </a:xfrm>
          <a:custGeom>
            <a:avLst/>
            <a:gdLst/>
            <a:ahLst/>
            <a:cxnLst/>
            <a:rect l="l" t="t" r="r" b="b"/>
            <a:pathLst>
              <a:path w="4629972" h="4750175">
                <a:moveTo>
                  <a:pt x="0" y="0"/>
                </a:moveTo>
                <a:lnTo>
                  <a:pt x="4629972" y="0"/>
                </a:lnTo>
                <a:lnTo>
                  <a:pt x="4629972" y="4750175"/>
                </a:lnTo>
                <a:lnTo>
                  <a:pt x="0" y="4750175"/>
                </a:lnTo>
                <a:lnTo>
                  <a:pt x="0" y="0"/>
                </a:lnTo>
                <a:close/>
              </a:path>
            </a:pathLst>
          </a:custGeom>
          <a:blipFill>
            <a:blip r:embed="rId3"/>
            <a:stretch>
              <a:fillRect l="-217" r="-217"/>
            </a:stretch>
          </a:blipFill>
        </p:spPr>
      </p:sp>
      <p:grpSp>
        <p:nvGrpSpPr>
          <p:cNvPr id="4" name="Group 4"/>
          <p:cNvGrpSpPr/>
          <p:nvPr/>
        </p:nvGrpSpPr>
        <p:grpSpPr>
          <a:xfrm>
            <a:off x="581240" y="482688"/>
            <a:ext cx="13347691" cy="2272860"/>
            <a:chOff x="0" y="0"/>
            <a:chExt cx="17796921" cy="3030480"/>
          </a:xfrm>
        </p:grpSpPr>
        <p:sp>
          <p:nvSpPr>
            <p:cNvPr id="5" name="TextBox 5"/>
            <p:cNvSpPr txBox="1"/>
            <p:nvPr/>
          </p:nvSpPr>
          <p:spPr>
            <a:xfrm>
              <a:off x="0" y="76200"/>
              <a:ext cx="17796921" cy="1771880"/>
            </a:xfrm>
            <a:prstGeom prst="rect">
              <a:avLst/>
            </a:prstGeom>
          </p:spPr>
          <p:txBody>
            <a:bodyPr lIns="0" tIns="0" rIns="0" bIns="0" rtlCol="0" anchor="t">
              <a:spAutoFit/>
            </a:bodyPr>
            <a:lstStyle/>
            <a:p>
              <a:pPr marL="0" lvl="0" indent="0" algn="l">
                <a:lnSpc>
                  <a:spcPts val="10004"/>
                </a:lnSpc>
              </a:pPr>
              <a:r>
                <a:rPr lang="en-US" sz="9094">
                  <a:solidFill>
                    <a:srgbClr val="4A90E2"/>
                  </a:solidFill>
                  <a:latin typeface="Raleway"/>
                  <a:ea typeface="Raleway"/>
                  <a:cs typeface="Raleway"/>
                  <a:sym typeface="Raleway"/>
                </a:rPr>
                <a:t>Data Analysis</a:t>
              </a:r>
            </a:p>
          </p:txBody>
        </p:sp>
        <p:sp>
          <p:nvSpPr>
            <p:cNvPr id="6" name="TextBox 6"/>
            <p:cNvSpPr txBox="1"/>
            <p:nvPr/>
          </p:nvSpPr>
          <p:spPr>
            <a:xfrm>
              <a:off x="0" y="2347778"/>
              <a:ext cx="17796921" cy="682702"/>
            </a:xfrm>
            <a:prstGeom prst="rect">
              <a:avLst/>
            </a:prstGeom>
          </p:spPr>
          <p:txBody>
            <a:bodyPr lIns="0" tIns="0" rIns="0" bIns="0" rtlCol="0" anchor="t">
              <a:spAutoFit/>
            </a:bodyPr>
            <a:lstStyle/>
            <a:p>
              <a:pPr marL="0" lvl="0" indent="0" algn="l">
                <a:lnSpc>
                  <a:spcPts val="4244"/>
                </a:lnSpc>
              </a:pPr>
              <a:r>
                <a:rPr lang="en-US" sz="3031">
                  <a:solidFill>
                    <a:srgbClr val="CCCCCC"/>
                  </a:solidFill>
                  <a:latin typeface="Raleway"/>
                  <a:ea typeface="Raleway"/>
                  <a:cs typeface="Raleway"/>
                  <a:sym typeface="Raleway"/>
                </a:rPr>
                <a:t>RESULTS:</a:t>
              </a:r>
            </a:p>
          </p:txBody>
        </p:sp>
      </p:grpSp>
      <p:sp>
        <p:nvSpPr>
          <p:cNvPr id="7" name="TextBox 7"/>
          <p:cNvSpPr txBox="1"/>
          <p:nvPr/>
        </p:nvSpPr>
        <p:spPr>
          <a:xfrm>
            <a:off x="1558410" y="2855999"/>
            <a:ext cx="9285400" cy="707089"/>
          </a:xfrm>
          <a:prstGeom prst="rect">
            <a:avLst/>
          </a:prstGeom>
        </p:spPr>
        <p:txBody>
          <a:bodyPr lIns="0" tIns="0" rIns="0" bIns="0" rtlCol="0" anchor="t">
            <a:spAutoFit/>
          </a:bodyPr>
          <a:lstStyle/>
          <a:p>
            <a:pPr algn="ctr">
              <a:lnSpc>
                <a:spcPts val="5126"/>
              </a:lnSpc>
            </a:pPr>
            <a:r>
              <a:rPr lang="en-US" sz="3661">
                <a:solidFill>
                  <a:srgbClr val="5CE1E6"/>
                </a:solidFill>
                <a:latin typeface="Copperplate Gothic 29 AB"/>
                <a:ea typeface="Copperplate Gothic 29 AB"/>
                <a:cs typeface="Copperplate Gothic 29 AB"/>
                <a:sym typeface="Copperplate Gothic 29 AB"/>
              </a:rPr>
              <a:t>Count of Movies vs TV Shows</a:t>
            </a:r>
          </a:p>
        </p:txBody>
      </p:sp>
      <p:sp>
        <p:nvSpPr>
          <p:cNvPr id="8" name="TextBox 8"/>
          <p:cNvSpPr txBox="1"/>
          <p:nvPr/>
        </p:nvSpPr>
        <p:spPr>
          <a:xfrm>
            <a:off x="13084706" y="3002823"/>
            <a:ext cx="4487972" cy="6498207"/>
          </a:xfrm>
          <a:prstGeom prst="rect">
            <a:avLst/>
          </a:prstGeom>
        </p:spPr>
        <p:txBody>
          <a:bodyPr lIns="0" tIns="0" rIns="0" bIns="0" rtlCol="0" anchor="t">
            <a:spAutoFit/>
          </a:bodyPr>
          <a:lstStyle/>
          <a:p>
            <a:pPr marL="499569" lvl="1" indent="-249784" algn="l">
              <a:lnSpc>
                <a:spcPts val="3239"/>
              </a:lnSpc>
              <a:buFont typeface="Arial"/>
              <a:buChar char="•"/>
            </a:pPr>
            <a:r>
              <a:rPr lang="en-US" sz="2313">
                <a:solidFill>
                  <a:srgbClr val="B1C9EB"/>
                </a:solidFill>
                <a:latin typeface="Garet"/>
                <a:ea typeface="Garet"/>
                <a:cs typeface="Garet"/>
                <a:sym typeface="Garet"/>
              </a:rPr>
              <a:t>MOVIES ARE BEING WATCHED MORE THAN TV SHOWS.</a:t>
            </a:r>
          </a:p>
          <a:p>
            <a:pPr marL="499569" lvl="1" indent="-249784" algn="l">
              <a:lnSpc>
                <a:spcPts val="3239"/>
              </a:lnSpc>
              <a:buFont typeface="Arial"/>
              <a:buChar char="•"/>
            </a:pPr>
            <a:r>
              <a:rPr lang="en-US" sz="2313">
                <a:solidFill>
                  <a:srgbClr val="B1C9EB"/>
                </a:solidFill>
                <a:latin typeface="Garet"/>
                <a:ea typeface="Garet"/>
                <a:cs typeface="Garet"/>
                <a:sym typeface="Garet"/>
              </a:rPr>
              <a:t>NETFLIX HAS A SIGNIFICANTLY HIGHER NUMBER OF MOVIES COMPARED TO TV SHOWS, INDICATING ITS PRIMARY FOCUS ON FILM CONTENT.</a:t>
            </a:r>
          </a:p>
          <a:p>
            <a:pPr marL="499569" lvl="1" indent="-249784" algn="l">
              <a:lnSpc>
                <a:spcPts val="3239"/>
              </a:lnSpc>
              <a:buFont typeface="Arial"/>
              <a:buChar char="•"/>
            </a:pPr>
            <a:r>
              <a:rPr lang="en-US" sz="2313">
                <a:solidFill>
                  <a:srgbClr val="B1C9EB"/>
                </a:solidFill>
                <a:latin typeface="Garet"/>
                <a:ea typeface="Garet"/>
                <a:cs typeface="Garet"/>
                <a:sym typeface="Garet"/>
              </a:rPr>
              <a:t> HOWEVER, TV SHOWS HAVE BEEN RISING STEADILY, REFLECTING NETFLIX’S GROWING INVESTMENT IN LONG-FORM SERIES.</a:t>
            </a:r>
          </a:p>
        </p:txBody>
      </p:sp>
      <p:sp>
        <p:nvSpPr>
          <p:cNvPr id="9" name="TextBox 9"/>
          <p:cNvSpPr txBox="1"/>
          <p:nvPr/>
        </p:nvSpPr>
        <p:spPr>
          <a:xfrm>
            <a:off x="304800" y="8827894"/>
            <a:ext cx="4066960" cy="781615"/>
          </a:xfrm>
          <a:prstGeom prst="rect">
            <a:avLst/>
          </a:prstGeom>
        </p:spPr>
        <p:txBody>
          <a:bodyPr wrap="square" lIns="0" tIns="0" rIns="0" bIns="0" rtlCol="0" anchor="t">
            <a:spAutoFit/>
          </a:bodyPr>
          <a:lstStyle/>
          <a:p>
            <a:pPr algn="ctr">
              <a:lnSpc>
                <a:spcPts val="6397"/>
              </a:lnSpc>
            </a:pPr>
            <a:r>
              <a:rPr lang="en-US" sz="4569" b="1" dirty="0">
                <a:solidFill>
                  <a:srgbClr val="99FFCE"/>
                </a:solidFill>
                <a:latin typeface="Bricolage Grotesque Bold"/>
                <a:ea typeface="Bricolage Grotesque Bold"/>
                <a:cs typeface="Bricolage Grotesque Bold"/>
                <a:sym typeface="Bricolage Grotesque Bold"/>
              </a:rPr>
              <a:t>COUNT PLOT</a:t>
            </a:r>
          </a:p>
        </p:txBody>
      </p:sp>
      <p:sp>
        <p:nvSpPr>
          <p:cNvPr id="10" name="TextBox 10"/>
          <p:cNvSpPr txBox="1"/>
          <p:nvPr/>
        </p:nvSpPr>
        <p:spPr>
          <a:xfrm>
            <a:off x="7580887" y="8824180"/>
            <a:ext cx="4066957" cy="887095"/>
          </a:xfrm>
          <a:prstGeom prst="rect">
            <a:avLst/>
          </a:prstGeom>
        </p:spPr>
        <p:txBody>
          <a:bodyPr wrap="square" lIns="0" tIns="0" rIns="0" bIns="0" rtlCol="0" anchor="t">
            <a:spAutoFit/>
          </a:bodyPr>
          <a:lstStyle/>
          <a:p>
            <a:pPr algn="ctr">
              <a:lnSpc>
                <a:spcPts val="7279"/>
              </a:lnSpc>
            </a:pPr>
            <a:r>
              <a:rPr lang="en-US" sz="5199" b="1" dirty="0">
                <a:solidFill>
                  <a:srgbClr val="74A267"/>
                </a:solidFill>
                <a:latin typeface="Bricolage Grotesque Bold"/>
                <a:ea typeface="Bricolage Grotesque Bold"/>
                <a:cs typeface="Bricolage Grotesque Bold"/>
                <a:sym typeface="Bricolage Grotesque Bold"/>
              </a:rPr>
              <a:t>PIE CHART</a:t>
            </a:r>
          </a:p>
        </p:txBody>
      </p:sp>
      <p:sp>
        <p:nvSpPr>
          <p:cNvPr id="11" name="TextBox 11"/>
          <p:cNvSpPr txBox="1"/>
          <p:nvPr/>
        </p:nvSpPr>
        <p:spPr>
          <a:xfrm>
            <a:off x="13084705" y="1858927"/>
            <a:ext cx="4974693" cy="896620"/>
          </a:xfrm>
          <a:prstGeom prst="rect">
            <a:avLst/>
          </a:prstGeom>
        </p:spPr>
        <p:txBody>
          <a:bodyPr wrap="square" lIns="0" tIns="0" rIns="0" bIns="0" rtlCol="0" anchor="t">
            <a:spAutoFit/>
          </a:bodyPr>
          <a:lstStyle/>
          <a:p>
            <a:pPr algn="ctr">
              <a:lnSpc>
                <a:spcPts val="7279"/>
              </a:lnSpc>
            </a:pPr>
            <a:r>
              <a:rPr lang="en-US" sz="5199" dirty="0">
                <a:solidFill>
                  <a:srgbClr val="D684E4"/>
                </a:solidFill>
                <a:latin typeface="Yeseva One"/>
                <a:ea typeface="Yeseva One"/>
                <a:cs typeface="Yeseva One"/>
                <a:sym typeface="Yeseva One"/>
              </a:rPr>
              <a:t>OBSERVATION</a:t>
            </a:r>
          </a:p>
        </p:txBody>
      </p:sp>
      <p:sp>
        <p:nvSpPr>
          <p:cNvPr id="12" name="AutoShape 12"/>
          <p:cNvSpPr/>
          <p:nvPr/>
        </p:nvSpPr>
        <p:spPr>
          <a:xfrm>
            <a:off x="12788387" y="1963702"/>
            <a:ext cx="0" cy="7578985"/>
          </a:xfrm>
          <a:prstGeom prst="line">
            <a:avLst/>
          </a:prstGeom>
          <a:ln w="38100" cap="flat">
            <a:solidFill>
              <a:srgbClr val="DBB08A"/>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500773" y="1208060"/>
            <a:ext cx="5975250" cy="4644911"/>
          </a:xfrm>
          <a:custGeom>
            <a:avLst/>
            <a:gdLst/>
            <a:ahLst/>
            <a:cxnLst/>
            <a:rect l="l" t="t" r="r" b="b"/>
            <a:pathLst>
              <a:path w="5975250" h="4644911">
                <a:moveTo>
                  <a:pt x="0" y="0"/>
                </a:moveTo>
                <a:lnTo>
                  <a:pt x="5975250" y="0"/>
                </a:lnTo>
                <a:lnTo>
                  <a:pt x="5975250" y="4644911"/>
                </a:lnTo>
                <a:lnTo>
                  <a:pt x="0" y="4644911"/>
                </a:lnTo>
                <a:lnTo>
                  <a:pt x="0" y="0"/>
                </a:lnTo>
                <a:close/>
              </a:path>
            </a:pathLst>
          </a:custGeom>
          <a:blipFill>
            <a:blip r:embed="rId2"/>
            <a:stretch>
              <a:fillRect/>
            </a:stretch>
          </a:blipFill>
        </p:spPr>
      </p:sp>
      <p:sp>
        <p:nvSpPr>
          <p:cNvPr id="3" name="Freeform 3"/>
          <p:cNvSpPr/>
          <p:nvPr/>
        </p:nvSpPr>
        <p:spPr>
          <a:xfrm>
            <a:off x="10677565" y="1028700"/>
            <a:ext cx="6786833" cy="4824271"/>
          </a:xfrm>
          <a:custGeom>
            <a:avLst/>
            <a:gdLst/>
            <a:ahLst/>
            <a:cxnLst/>
            <a:rect l="l" t="t" r="r" b="b"/>
            <a:pathLst>
              <a:path w="6786833" h="4824271">
                <a:moveTo>
                  <a:pt x="0" y="0"/>
                </a:moveTo>
                <a:lnTo>
                  <a:pt x="6786833" y="0"/>
                </a:lnTo>
                <a:lnTo>
                  <a:pt x="6786833" y="4824271"/>
                </a:lnTo>
                <a:lnTo>
                  <a:pt x="0" y="4824271"/>
                </a:lnTo>
                <a:lnTo>
                  <a:pt x="0" y="0"/>
                </a:lnTo>
                <a:close/>
              </a:path>
            </a:pathLst>
          </a:custGeom>
          <a:blipFill>
            <a:blip r:embed="rId3"/>
            <a:stretch>
              <a:fillRect/>
            </a:stretch>
          </a:blipFill>
        </p:spPr>
      </p:sp>
      <p:sp>
        <p:nvSpPr>
          <p:cNvPr id="4" name="TextBox 4"/>
          <p:cNvSpPr txBox="1"/>
          <p:nvPr/>
        </p:nvSpPr>
        <p:spPr>
          <a:xfrm>
            <a:off x="500773" y="5988817"/>
            <a:ext cx="5280751" cy="1525887"/>
          </a:xfrm>
          <a:prstGeom prst="rect">
            <a:avLst/>
          </a:prstGeom>
        </p:spPr>
        <p:txBody>
          <a:bodyPr lIns="0" tIns="0" rIns="0" bIns="0" rtlCol="0" anchor="t">
            <a:spAutoFit/>
          </a:bodyPr>
          <a:lstStyle/>
          <a:p>
            <a:pPr algn="l">
              <a:lnSpc>
                <a:spcPts val="4095"/>
              </a:lnSpc>
            </a:pPr>
            <a:r>
              <a:rPr lang="en-US" sz="2925" b="1">
                <a:solidFill>
                  <a:srgbClr val="FFDE59"/>
                </a:solidFill>
                <a:latin typeface="Cinzel Bold"/>
                <a:ea typeface="Cinzel Bold"/>
                <a:cs typeface="Cinzel Bold"/>
                <a:sym typeface="Cinzel Bold"/>
              </a:rPr>
              <a:t>What are the different rating defined by Netflix</a:t>
            </a:r>
          </a:p>
          <a:p>
            <a:pPr algn="l">
              <a:lnSpc>
                <a:spcPts val="4095"/>
              </a:lnSpc>
            </a:pPr>
            <a:endParaRPr lang="en-US" sz="2925" b="1">
              <a:solidFill>
                <a:srgbClr val="FFDE59"/>
              </a:solidFill>
              <a:latin typeface="Cinzel Bold"/>
              <a:ea typeface="Cinzel Bold"/>
              <a:cs typeface="Cinzel Bold"/>
              <a:sym typeface="Cinzel Bold"/>
            </a:endParaRPr>
          </a:p>
        </p:txBody>
      </p:sp>
      <p:sp>
        <p:nvSpPr>
          <p:cNvPr id="5" name="TextBox 5"/>
          <p:cNvSpPr txBox="1"/>
          <p:nvPr/>
        </p:nvSpPr>
        <p:spPr>
          <a:xfrm>
            <a:off x="210385" y="8036058"/>
            <a:ext cx="6953607" cy="2119932"/>
          </a:xfrm>
          <a:prstGeom prst="rect">
            <a:avLst/>
          </a:prstGeom>
        </p:spPr>
        <p:txBody>
          <a:bodyPr lIns="0" tIns="0" rIns="0" bIns="0" rtlCol="0" anchor="t">
            <a:spAutoFit/>
          </a:bodyPr>
          <a:lstStyle/>
          <a:p>
            <a:pPr marL="654222" lvl="1" indent="-327111" algn="l">
              <a:lnSpc>
                <a:spcPts val="3333"/>
              </a:lnSpc>
              <a:buFont typeface="Arial"/>
              <a:buChar char="•"/>
            </a:pPr>
            <a:r>
              <a:rPr lang="en-US" sz="3030">
                <a:gradFill>
                  <a:gsLst>
                    <a:gs pos="0">
                      <a:srgbClr val="8C52FF">
                        <a:alpha val="100000"/>
                      </a:srgbClr>
                    </a:gs>
                    <a:gs pos="100000">
                      <a:srgbClr val="5CE1E6">
                        <a:alpha val="100000"/>
                      </a:srgbClr>
                    </a:gs>
                  </a:gsLst>
                  <a:lin ang="0"/>
                </a:gradFill>
                <a:latin typeface="Noto Serif Ethiopic Condensed"/>
                <a:ea typeface="Noto Serif Ethiopic Condensed"/>
                <a:cs typeface="Noto Serif Ethiopic Condensed"/>
                <a:sym typeface="Noto Serif Ethiopic Condensed"/>
              </a:rPr>
              <a:t> Audience prefers mostly TV-MA &amp; TV-14  and less prefers NC-17 as rating. </a:t>
            </a:r>
          </a:p>
          <a:p>
            <a:pPr marL="654222" lvl="1" indent="-327111" algn="l">
              <a:lnSpc>
                <a:spcPts val="3333"/>
              </a:lnSpc>
              <a:buFont typeface="Arial"/>
              <a:buChar char="•"/>
            </a:pPr>
            <a:r>
              <a:rPr lang="en-US" sz="3030">
                <a:gradFill>
                  <a:gsLst>
                    <a:gs pos="0">
                      <a:srgbClr val="8C52FF">
                        <a:alpha val="100000"/>
                      </a:srgbClr>
                    </a:gs>
                    <a:gs pos="100000">
                      <a:srgbClr val="5CE1E6">
                        <a:alpha val="100000"/>
                      </a:srgbClr>
                    </a:gs>
                  </a:gsLst>
                  <a:lin ang="0"/>
                </a:gradFill>
                <a:latin typeface="Noto Serif Ethiopic Condensed"/>
                <a:ea typeface="Noto Serif Ethiopic Condensed"/>
                <a:cs typeface="Noto Serif Ethiopic Condensed"/>
                <a:sym typeface="Noto Serif Ethiopic Condensed"/>
              </a:rPr>
              <a:t>There are 17 types of ratings in the netflix.</a:t>
            </a:r>
          </a:p>
          <a:p>
            <a:pPr algn="ctr">
              <a:lnSpc>
                <a:spcPts val="3333"/>
              </a:lnSpc>
              <a:spcBef>
                <a:spcPct val="0"/>
              </a:spcBef>
            </a:pPr>
            <a:endParaRPr lang="en-US" sz="3030">
              <a:gradFill>
                <a:gsLst>
                  <a:gs pos="0">
                    <a:srgbClr val="8C52FF">
                      <a:alpha val="100000"/>
                    </a:srgbClr>
                  </a:gs>
                  <a:gs pos="100000">
                    <a:srgbClr val="5CE1E6">
                      <a:alpha val="100000"/>
                    </a:srgbClr>
                  </a:gs>
                </a:gsLst>
                <a:lin ang="0"/>
              </a:gradFill>
              <a:latin typeface="Noto Serif Ethiopic Condensed"/>
              <a:ea typeface="Noto Serif Ethiopic Condensed"/>
              <a:cs typeface="Noto Serif Ethiopic Condensed"/>
              <a:sym typeface="Noto Serif Ethiopic Condensed"/>
            </a:endParaRPr>
          </a:p>
        </p:txBody>
      </p:sp>
      <p:sp>
        <p:nvSpPr>
          <p:cNvPr id="6" name="TextBox 6"/>
          <p:cNvSpPr txBox="1"/>
          <p:nvPr/>
        </p:nvSpPr>
        <p:spPr>
          <a:xfrm>
            <a:off x="10677565" y="5988817"/>
            <a:ext cx="6666642" cy="1525887"/>
          </a:xfrm>
          <a:prstGeom prst="rect">
            <a:avLst/>
          </a:prstGeom>
        </p:spPr>
        <p:txBody>
          <a:bodyPr lIns="0" tIns="0" rIns="0" bIns="0" rtlCol="0" anchor="t">
            <a:spAutoFit/>
          </a:bodyPr>
          <a:lstStyle/>
          <a:p>
            <a:pPr algn="ctr">
              <a:lnSpc>
                <a:spcPts val="4050"/>
              </a:lnSpc>
            </a:pPr>
            <a:r>
              <a:rPr lang="en-US" sz="2893" b="1">
                <a:solidFill>
                  <a:srgbClr val="FF751F"/>
                </a:solidFill>
                <a:latin typeface="Cinzel Decorative Bold"/>
                <a:ea typeface="Cinzel Decorative Bold"/>
                <a:cs typeface="Cinzel Decorative Bold"/>
                <a:sym typeface="Cinzel Decorative Bold"/>
              </a:rPr>
              <a:t>Finding the best Month for releasing content</a:t>
            </a:r>
          </a:p>
          <a:p>
            <a:pPr algn="ctr">
              <a:lnSpc>
                <a:spcPts val="4050"/>
              </a:lnSpc>
            </a:pPr>
            <a:endParaRPr lang="en-US" sz="2893" b="1">
              <a:solidFill>
                <a:srgbClr val="FF751F"/>
              </a:solidFill>
              <a:latin typeface="Cinzel Decorative Bold"/>
              <a:ea typeface="Cinzel Decorative Bold"/>
              <a:cs typeface="Cinzel Decorative Bold"/>
              <a:sym typeface="Cinzel Decorative Bold"/>
            </a:endParaRPr>
          </a:p>
        </p:txBody>
      </p:sp>
      <p:sp>
        <p:nvSpPr>
          <p:cNvPr id="7" name="TextBox 7"/>
          <p:cNvSpPr txBox="1"/>
          <p:nvPr/>
        </p:nvSpPr>
        <p:spPr>
          <a:xfrm>
            <a:off x="10228696" y="8011697"/>
            <a:ext cx="7684571" cy="2144294"/>
          </a:xfrm>
          <a:prstGeom prst="rect">
            <a:avLst/>
          </a:prstGeom>
        </p:spPr>
        <p:txBody>
          <a:bodyPr lIns="0" tIns="0" rIns="0" bIns="0" rtlCol="0" anchor="t">
            <a:spAutoFit/>
          </a:bodyPr>
          <a:lstStyle/>
          <a:p>
            <a:pPr marL="667573" lvl="1" indent="-333787" algn="l">
              <a:lnSpc>
                <a:spcPts val="3401"/>
              </a:lnSpc>
              <a:buFont typeface="Arial"/>
              <a:buChar char="•"/>
            </a:pPr>
            <a:r>
              <a:rPr lang="en-US" sz="3092">
                <a:solidFill>
                  <a:srgbClr val="E4FFC2"/>
                </a:solidFill>
                <a:latin typeface="Noto Serif Ethiopic Condensed"/>
                <a:ea typeface="Noto Serif Ethiopic Condensed"/>
                <a:cs typeface="Noto Serif Ethiopic Condensed"/>
                <a:sym typeface="Noto Serif Ethiopic Condensed"/>
              </a:rPr>
              <a:t>Its clearly shows that July month has maximum number of movies released.</a:t>
            </a:r>
          </a:p>
          <a:p>
            <a:pPr marL="667573" lvl="1" indent="-333787" algn="l">
              <a:lnSpc>
                <a:spcPts val="3401"/>
              </a:lnSpc>
              <a:buFont typeface="Arial"/>
              <a:buChar char="•"/>
            </a:pPr>
            <a:r>
              <a:rPr lang="en-US" sz="3092">
                <a:solidFill>
                  <a:srgbClr val="E4FFC2"/>
                </a:solidFill>
                <a:latin typeface="Noto Serif Ethiopic Condensed"/>
                <a:ea typeface="Noto Serif Ethiopic Condensed"/>
                <a:cs typeface="Noto Serif Ethiopic Condensed"/>
                <a:sym typeface="Noto Serif Ethiopic Condensed"/>
              </a:rPr>
              <a:t>July is the best Month for releasing content.</a:t>
            </a:r>
          </a:p>
          <a:p>
            <a:pPr algn="l">
              <a:lnSpc>
                <a:spcPts val="3401"/>
              </a:lnSpc>
            </a:pPr>
            <a:endParaRPr lang="en-US" sz="3092">
              <a:solidFill>
                <a:srgbClr val="E4FFC2"/>
              </a:solidFill>
              <a:latin typeface="Noto Serif Ethiopic Condensed"/>
              <a:ea typeface="Noto Serif Ethiopic Condensed"/>
              <a:cs typeface="Noto Serif Ethiopic Condensed"/>
              <a:sym typeface="Noto Serif Ethiopic Condensed"/>
            </a:endParaRPr>
          </a:p>
        </p:txBody>
      </p:sp>
      <p:sp>
        <p:nvSpPr>
          <p:cNvPr id="8" name="TextBox 8"/>
          <p:cNvSpPr txBox="1"/>
          <p:nvPr/>
        </p:nvSpPr>
        <p:spPr>
          <a:xfrm>
            <a:off x="10677565" y="7033056"/>
            <a:ext cx="4257633" cy="770970"/>
          </a:xfrm>
          <a:prstGeom prst="rect">
            <a:avLst/>
          </a:prstGeom>
        </p:spPr>
        <p:txBody>
          <a:bodyPr wrap="square" lIns="0" tIns="0" rIns="0" bIns="0" rtlCol="0" anchor="t">
            <a:spAutoFit/>
          </a:bodyPr>
          <a:lstStyle/>
          <a:p>
            <a:pPr algn="ctr">
              <a:lnSpc>
                <a:spcPts val="6299"/>
              </a:lnSpc>
            </a:pPr>
            <a:r>
              <a:rPr lang="en-US" sz="4499" dirty="0">
                <a:solidFill>
                  <a:srgbClr val="D684E4"/>
                </a:solidFill>
                <a:latin typeface="Yeseva One"/>
                <a:ea typeface="Yeseva One"/>
                <a:cs typeface="Yeseva One"/>
                <a:sym typeface="Yeseva One"/>
              </a:rPr>
              <a:t>OBSERVATION</a:t>
            </a:r>
          </a:p>
        </p:txBody>
      </p:sp>
      <p:sp>
        <p:nvSpPr>
          <p:cNvPr id="9" name="TextBox 9"/>
          <p:cNvSpPr txBox="1"/>
          <p:nvPr/>
        </p:nvSpPr>
        <p:spPr>
          <a:xfrm>
            <a:off x="210385" y="310429"/>
            <a:ext cx="4014507" cy="781615"/>
          </a:xfrm>
          <a:prstGeom prst="rect">
            <a:avLst/>
          </a:prstGeom>
        </p:spPr>
        <p:txBody>
          <a:bodyPr wrap="square" lIns="0" tIns="0" rIns="0" bIns="0" rtlCol="0" anchor="t">
            <a:spAutoFit/>
          </a:bodyPr>
          <a:lstStyle/>
          <a:p>
            <a:pPr algn="ctr">
              <a:lnSpc>
                <a:spcPts val="6397"/>
              </a:lnSpc>
            </a:pPr>
            <a:r>
              <a:rPr lang="en-US" sz="4569" b="1" dirty="0">
                <a:solidFill>
                  <a:srgbClr val="99FFCE"/>
                </a:solidFill>
                <a:latin typeface="Bricolage Grotesque Bold"/>
                <a:ea typeface="Bricolage Grotesque Bold"/>
                <a:cs typeface="Bricolage Grotesque Bold"/>
                <a:sym typeface="Bricolage Grotesque Bold"/>
              </a:rPr>
              <a:t>COUNT PLOT</a:t>
            </a:r>
          </a:p>
        </p:txBody>
      </p:sp>
      <p:sp>
        <p:nvSpPr>
          <p:cNvPr id="10" name="TextBox 10"/>
          <p:cNvSpPr txBox="1"/>
          <p:nvPr/>
        </p:nvSpPr>
        <p:spPr>
          <a:xfrm>
            <a:off x="10643152" y="179162"/>
            <a:ext cx="3648027" cy="781615"/>
          </a:xfrm>
          <a:prstGeom prst="rect">
            <a:avLst/>
          </a:prstGeom>
        </p:spPr>
        <p:txBody>
          <a:bodyPr wrap="square" lIns="0" tIns="0" rIns="0" bIns="0" rtlCol="0" anchor="t">
            <a:spAutoFit/>
          </a:bodyPr>
          <a:lstStyle/>
          <a:p>
            <a:pPr algn="ctr">
              <a:lnSpc>
                <a:spcPts val="6397"/>
              </a:lnSpc>
            </a:pPr>
            <a:r>
              <a:rPr lang="en-US" sz="4569" b="1" dirty="0">
                <a:solidFill>
                  <a:srgbClr val="99FFCE"/>
                </a:solidFill>
                <a:latin typeface="Bricolage Grotesque Bold"/>
                <a:ea typeface="Bricolage Grotesque Bold"/>
                <a:cs typeface="Bricolage Grotesque Bold"/>
                <a:sym typeface="Bricolage Grotesque Bold"/>
              </a:rPr>
              <a:t>COUNT PLOT</a:t>
            </a:r>
          </a:p>
        </p:txBody>
      </p:sp>
      <p:sp>
        <p:nvSpPr>
          <p:cNvPr id="11" name="TextBox 11"/>
          <p:cNvSpPr txBox="1"/>
          <p:nvPr/>
        </p:nvSpPr>
        <p:spPr>
          <a:xfrm>
            <a:off x="500773" y="7033056"/>
            <a:ext cx="4134678" cy="770970"/>
          </a:xfrm>
          <a:prstGeom prst="rect">
            <a:avLst/>
          </a:prstGeom>
        </p:spPr>
        <p:txBody>
          <a:bodyPr wrap="square" lIns="0" tIns="0" rIns="0" bIns="0" rtlCol="0" anchor="t">
            <a:spAutoFit/>
          </a:bodyPr>
          <a:lstStyle/>
          <a:p>
            <a:pPr algn="ctr">
              <a:lnSpc>
                <a:spcPts val="6299"/>
              </a:lnSpc>
            </a:pPr>
            <a:r>
              <a:rPr lang="en-US" sz="4499" dirty="0">
                <a:solidFill>
                  <a:srgbClr val="D684E4"/>
                </a:solidFill>
                <a:latin typeface="Yeseva One"/>
                <a:ea typeface="Yeseva One"/>
                <a:cs typeface="Yeseva One"/>
                <a:sym typeface="Yeseva One"/>
              </a:rPr>
              <a:t>OBSERVATION</a:t>
            </a:r>
          </a:p>
        </p:txBody>
      </p:sp>
      <p:sp>
        <p:nvSpPr>
          <p:cNvPr id="12" name="AutoShape 12"/>
          <p:cNvSpPr/>
          <p:nvPr/>
        </p:nvSpPr>
        <p:spPr>
          <a:xfrm flipV="1">
            <a:off x="8920778" y="0"/>
            <a:ext cx="0" cy="10287000"/>
          </a:xfrm>
          <a:prstGeom prst="line">
            <a:avLst/>
          </a:prstGeom>
          <a:ln w="38100" cap="flat">
            <a:solidFill>
              <a:srgbClr val="E4FFC2"/>
            </a:solidFill>
            <a:prstDash val="sysDash"/>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6343867" cy="4282110"/>
          </a:xfrm>
          <a:custGeom>
            <a:avLst/>
            <a:gdLst/>
            <a:ahLst/>
            <a:cxnLst/>
            <a:rect l="l" t="t" r="r" b="b"/>
            <a:pathLst>
              <a:path w="6343867" h="4282110">
                <a:moveTo>
                  <a:pt x="0" y="0"/>
                </a:moveTo>
                <a:lnTo>
                  <a:pt x="6343867" y="0"/>
                </a:lnTo>
                <a:lnTo>
                  <a:pt x="6343867" y="4282110"/>
                </a:lnTo>
                <a:lnTo>
                  <a:pt x="0" y="4282110"/>
                </a:lnTo>
                <a:lnTo>
                  <a:pt x="0" y="0"/>
                </a:lnTo>
                <a:close/>
              </a:path>
            </a:pathLst>
          </a:custGeom>
          <a:blipFill>
            <a:blip r:embed="rId2"/>
            <a:stretch>
              <a:fillRect/>
            </a:stretch>
          </a:blipFill>
        </p:spPr>
      </p:sp>
      <p:sp>
        <p:nvSpPr>
          <p:cNvPr id="3" name="Freeform 3"/>
          <p:cNvSpPr/>
          <p:nvPr/>
        </p:nvSpPr>
        <p:spPr>
          <a:xfrm>
            <a:off x="9646659" y="1028700"/>
            <a:ext cx="7612641" cy="4282110"/>
          </a:xfrm>
          <a:custGeom>
            <a:avLst/>
            <a:gdLst/>
            <a:ahLst/>
            <a:cxnLst/>
            <a:rect l="l" t="t" r="r" b="b"/>
            <a:pathLst>
              <a:path w="7612641" h="4282110">
                <a:moveTo>
                  <a:pt x="0" y="0"/>
                </a:moveTo>
                <a:lnTo>
                  <a:pt x="7612641" y="0"/>
                </a:lnTo>
                <a:lnTo>
                  <a:pt x="7612641" y="4282110"/>
                </a:lnTo>
                <a:lnTo>
                  <a:pt x="0" y="4282110"/>
                </a:lnTo>
                <a:lnTo>
                  <a:pt x="0" y="0"/>
                </a:lnTo>
                <a:close/>
              </a:path>
            </a:pathLst>
          </a:custGeom>
          <a:blipFill>
            <a:blip r:embed="rId3"/>
            <a:stretch>
              <a:fillRect/>
            </a:stretch>
          </a:blipFill>
        </p:spPr>
      </p:sp>
      <p:sp>
        <p:nvSpPr>
          <p:cNvPr id="4" name="TextBox 4"/>
          <p:cNvSpPr txBox="1"/>
          <p:nvPr/>
        </p:nvSpPr>
        <p:spPr>
          <a:xfrm>
            <a:off x="1028700" y="5503983"/>
            <a:ext cx="6554103" cy="1275922"/>
          </a:xfrm>
          <a:prstGeom prst="rect">
            <a:avLst/>
          </a:prstGeom>
        </p:spPr>
        <p:txBody>
          <a:bodyPr lIns="0" tIns="0" rIns="0" bIns="0" rtlCol="0" anchor="t">
            <a:spAutoFit/>
          </a:bodyPr>
          <a:lstStyle/>
          <a:p>
            <a:pPr algn="l">
              <a:lnSpc>
                <a:spcPts val="5112"/>
              </a:lnSpc>
            </a:pPr>
            <a:r>
              <a:rPr lang="en-US" sz="3651" b="1" dirty="0">
                <a:solidFill>
                  <a:srgbClr val="C76528"/>
                </a:solidFill>
                <a:latin typeface="Cinzel Decorative Bold"/>
                <a:ea typeface="Cinzel Decorative Bold"/>
                <a:cs typeface="Cinzel Decorative Bold"/>
                <a:sym typeface="Cinzel Decorative Bold"/>
              </a:rPr>
              <a:t>Top 10 Countries Producing Most Titles</a:t>
            </a:r>
          </a:p>
        </p:txBody>
      </p:sp>
      <p:sp>
        <p:nvSpPr>
          <p:cNvPr id="5" name="TextBox 5"/>
          <p:cNvSpPr txBox="1"/>
          <p:nvPr/>
        </p:nvSpPr>
        <p:spPr>
          <a:xfrm>
            <a:off x="914400" y="6729821"/>
            <a:ext cx="4076700" cy="702565"/>
          </a:xfrm>
          <a:prstGeom prst="rect">
            <a:avLst/>
          </a:prstGeom>
        </p:spPr>
        <p:txBody>
          <a:bodyPr wrap="square" lIns="0" tIns="0" rIns="0" bIns="0" rtlCol="0" anchor="t">
            <a:spAutoFit/>
          </a:bodyPr>
          <a:lstStyle/>
          <a:p>
            <a:pPr algn="ctr">
              <a:lnSpc>
                <a:spcPts val="5915"/>
              </a:lnSpc>
            </a:pPr>
            <a:r>
              <a:rPr lang="en-US" sz="4225" dirty="0">
                <a:solidFill>
                  <a:srgbClr val="D684E4"/>
                </a:solidFill>
                <a:latin typeface="Yeseva One"/>
                <a:ea typeface="Yeseva One"/>
                <a:cs typeface="Yeseva One"/>
                <a:sym typeface="Yeseva One"/>
              </a:rPr>
              <a:t>OBSERVATION</a:t>
            </a:r>
          </a:p>
        </p:txBody>
      </p:sp>
      <p:sp>
        <p:nvSpPr>
          <p:cNvPr id="6" name="TextBox 6"/>
          <p:cNvSpPr txBox="1"/>
          <p:nvPr/>
        </p:nvSpPr>
        <p:spPr>
          <a:xfrm>
            <a:off x="1028700" y="36830"/>
            <a:ext cx="3173730" cy="991870"/>
          </a:xfrm>
          <a:prstGeom prst="rect">
            <a:avLst/>
          </a:prstGeom>
        </p:spPr>
        <p:txBody>
          <a:bodyPr lIns="0" tIns="0" rIns="0" bIns="0" rtlCol="0" anchor="t">
            <a:spAutoFit/>
          </a:bodyPr>
          <a:lstStyle/>
          <a:p>
            <a:pPr algn="ctr">
              <a:lnSpc>
                <a:spcPts val="7279"/>
              </a:lnSpc>
            </a:pPr>
            <a:r>
              <a:rPr lang="en-US" sz="5199">
                <a:solidFill>
                  <a:srgbClr val="FFADAD"/>
                </a:solidFill>
                <a:latin typeface="Copperplate Gothic 29 AB Bold"/>
                <a:ea typeface="Copperplate Gothic 29 AB Bold"/>
                <a:cs typeface="Copperplate Gothic 29 AB Bold"/>
                <a:sym typeface="Copperplate Gothic 29 AB Bold"/>
              </a:rPr>
              <a:t>BAR PLOT</a:t>
            </a:r>
          </a:p>
        </p:txBody>
      </p:sp>
      <p:sp>
        <p:nvSpPr>
          <p:cNvPr id="7" name="TextBox 7"/>
          <p:cNvSpPr txBox="1"/>
          <p:nvPr/>
        </p:nvSpPr>
        <p:spPr>
          <a:xfrm>
            <a:off x="9646659" y="36830"/>
            <a:ext cx="3319582" cy="991870"/>
          </a:xfrm>
          <a:prstGeom prst="rect">
            <a:avLst/>
          </a:prstGeom>
        </p:spPr>
        <p:txBody>
          <a:bodyPr lIns="0" tIns="0" rIns="0" bIns="0" rtlCol="0" anchor="t">
            <a:spAutoFit/>
          </a:bodyPr>
          <a:lstStyle/>
          <a:p>
            <a:pPr algn="ctr">
              <a:lnSpc>
                <a:spcPts val="7279"/>
              </a:lnSpc>
            </a:pPr>
            <a:r>
              <a:rPr lang="en-US" sz="5199">
                <a:solidFill>
                  <a:srgbClr val="A1F7DA"/>
                </a:solidFill>
                <a:latin typeface="Copperplate Gothic 29 AB Bold"/>
                <a:ea typeface="Copperplate Gothic 29 AB Bold"/>
                <a:cs typeface="Copperplate Gothic 29 AB Bold"/>
                <a:sym typeface="Copperplate Gothic 29 AB Bold"/>
              </a:rPr>
              <a:t>LINE PLOT</a:t>
            </a:r>
          </a:p>
        </p:txBody>
      </p:sp>
      <p:sp>
        <p:nvSpPr>
          <p:cNvPr id="8" name="TextBox 8"/>
          <p:cNvSpPr txBox="1"/>
          <p:nvPr/>
        </p:nvSpPr>
        <p:spPr>
          <a:xfrm>
            <a:off x="10090191" y="5507640"/>
            <a:ext cx="6184560" cy="1147447"/>
          </a:xfrm>
          <a:prstGeom prst="rect">
            <a:avLst/>
          </a:prstGeom>
        </p:spPr>
        <p:txBody>
          <a:bodyPr lIns="0" tIns="0" rIns="0" bIns="0" rtlCol="0" anchor="t">
            <a:spAutoFit/>
          </a:bodyPr>
          <a:lstStyle/>
          <a:p>
            <a:pPr algn="l">
              <a:lnSpc>
                <a:spcPts val="4639"/>
              </a:lnSpc>
            </a:pPr>
            <a:r>
              <a:rPr lang="en-US" sz="3313" b="1">
                <a:solidFill>
                  <a:srgbClr val="99F0FF"/>
                </a:solidFill>
                <a:latin typeface="Cinzel Decorative Bold"/>
                <a:ea typeface="Cinzel Decorative Bold"/>
                <a:cs typeface="Cinzel Decorative Bold"/>
                <a:sym typeface="Cinzel Decorative Bold"/>
              </a:rPr>
              <a:t>Trend of Content Production Over Years</a:t>
            </a:r>
          </a:p>
        </p:txBody>
      </p:sp>
      <p:sp>
        <p:nvSpPr>
          <p:cNvPr id="9" name="TextBox 9"/>
          <p:cNvSpPr txBox="1"/>
          <p:nvPr/>
        </p:nvSpPr>
        <p:spPr>
          <a:xfrm>
            <a:off x="10309278" y="6696953"/>
            <a:ext cx="4116592" cy="735433"/>
          </a:xfrm>
          <a:prstGeom prst="rect">
            <a:avLst/>
          </a:prstGeom>
        </p:spPr>
        <p:txBody>
          <a:bodyPr wrap="square" lIns="0" tIns="0" rIns="0" bIns="0" rtlCol="0" anchor="t">
            <a:spAutoFit/>
          </a:bodyPr>
          <a:lstStyle/>
          <a:p>
            <a:pPr algn="ctr">
              <a:lnSpc>
                <a:spcPts val="5973"/>
              </a:lnSpc>
            </a:pPr>
            <a:r>
              <a:rPr lang="en-US" sz="4266" dirty="0">
                <a:solidFill>
                  <a:srgbClr val="D684E4"/>
                </a:solidFill>
                <a:latin typeface="Yeseva One"/>
                <a:ea typeface="Yeseva One"/>
                <a:cs typeface="Yeseva One"/>
                <a:sym typeface="Yeseva One"/>
              </a:rPr>
              <a:t>OBSERVATION</a:t>
            </a:r>
          </a:p>
        </p:txBody>
      </p:sp>
      <p:sp>
        <p:nvSpPr>
          <p:cNvPr id="10" name="TextBox 10"/>
          <p:cNvSpPr txBox="1"/>
          <p:nvPr/>
        </p:nvSpPr>
        <p:spPr>
          <a:xfrm>
            <a:off x="639686" y="7481911"/>
            <a:ext cx="6516613" cy="2507995"/>
          </a:xfrm>
          <a:prstGeom prst="rect">
            <a:avLst/>
          </a:prstGeom>
        </p:spPr>
        <p:txBody>
          <a:bodyPr lIns="0" tIns="0" rIns="0" bIns="0" rtlCol="0" anchor="t">
            <a:spAutoFit/>
          </a:bodyPr>
          <a:lstStyle/>
          <a:p>
            <a:pPr marL="500555" lvl="1" indent="-250278" algn="l">
              <a:lnSpc>
                <a:spcPts val="3245"/>
              </a:lnSpc>
              <a:buFont typeface="Arial"/>
              <a:buChar char="•"/>
            </a:pPr>
            <a:r>
              <a:rPr lang="en-US" sz="2318">
                <a:solidFill>
                  <a:srgbClr val="EDF4E0"/>
                </a:solidFill>
                <a:latin typeface="Copperplate Gothic 29 AB"/>
                <a:ea typeface="Copperplate Gothic 29 AB"/>
                <a:cs typeface="Copperplate Gothic 29 AB"/>
                <a:sym typeface="Copperplate Gothic 29 AB"/>
              </a:rPr>
              <a:t>The United States leads in content production, followed by India and the UK.</a:t>
            </a:r>
          </a:p>
          <a:p>
            <a:pPr marL="500555" lvl="1" indent="-250278" algn="l">
              <a:lnSpc>
                <a:spcPts val="3245"/>
              </a:lnSpc>
              <a:buFont typeface="Arial"/>
              <a:buChar char="•"/>
            </a:pPr>
            <a:r>
              <a:rPr lang="en-US" sz="2318">
                <a:solidFill>
                  <a:srgbClr val="EDF4E0"/>
                </a:solidFill>
                <a:latin typeface="Copperplate Gothic 29 AB"/>
                <a:ea typeface="Copperplate Gothic 29 AB"/>
                <a:cs typeface="Copperplate Gothic 29 AB"/>
                <a:sym typeface="Copperplate Gothic 29 AB"/>
              </a:rPr>
              <a:t> Netflix sources content globally to attract audiences from different regions.</a:t>
            </a:r>
          </a:p>
        </p:txBody>
      </p:sp>
      <p:sp>
        <p:nvSpPr>
          <p:cNvPr id="11" name="TextBox 11"/>
          <p:cNvSpPr txBox="1"/>
          <p:nvPr/>
        </p:nvSpPr>
        <p:spPr>
          <a:xfrm>
            <a:off x="9890147" y="7534387"/>
            <a:ext cx="7125666" cy="2626837"/>
          </a:xfrm>
          <a:prstGeom prst="rect">
            <a:avLst/>
          </a:prstGeom>
        </p:spPr>
        <p:txBody>
          <a:bodyPr lIns="0" tIns="0" rIns="0" bIns="0" rtlCol="0" anchor="t">
            <a:spAutoFit/>
          </a:bodyPr>
          <a:lstStyle/>
          <a:p>
            <a:pPr marL="533115" lvl="1" indent="-266557" algn="l">
              <a:lnSpc>
                <a:spcPts val="3456"/>
              </a:lnSpc>
              <a:buFont typeface="Arial"/>
              <a:buChar char="•"/>
            </a:pPr>
            <a:r>
              <a:rPr lang="en-US" sz="2469">
                <a:gradFill>
                  <a:gsLst>
                    <a:gs pos="0">
                      <a:srgbClr val="FFF7AD">
                        <a:alpha val="100000"/>
                      </a:srgbClr>
                    </a:gs>
                    <a:gs pos="100000">
                      <a:srgbClr val="FFA9F9">
                        <a:alpha val="100000"/>
                      </a:srgbClr>
                    </a:gs>
                  </a:gsLst>
                  <a:lin ang="0"/>
                </a:gradFill>
                <a:latin typeface="Yeseva One"/>
                <a:ea typeface="Yeseva One"/>
                <a:cs typeface="Yeseva One"/>
                <a:sym typeface="Yeseva One"/>
              </a:rPr>
              <a:t>Netflix content shows a sharp rise after 2015, reflecting global expansion and originals.</a:t>
            </a:r>
          </a:p>
          <a:p>
            <a:pPr marL="533115" lvl="1" indent="-266557" algn="l">
              <a:lnSpc>
                <a:spcPts val="3456"/>
              </a:lnSpc>
              <a:buFont typeface="Arial"/>
              <a:buChar char="•"/>
            </a:pPr>
            <a:r>
              <a:rPr lang="en-US" sz="2469">
                <a:gradFill>
                  <a:gsLst>
                    <a:gs pos="0">
                      <a:srgbClr val="FFF7AD">
                        <a:alpha val="100000"/>
                      </a:srgbClr>
                    </a:gs>
                    <a:gs pos="100000">
                      <a:srgbClr val="FFA9F9">
                        <a:alpha val="100000"/>
                      </a:srgbClr>
                    </a:gs>
                  </a:gsLst>
                  <a:lin ang="0"/>
                </a:gradFill>
                <a:latin typeface="Yeseva One"/>
                <a:ea typeface="Yeseva One"/>
                <a:cs typeface="Yeseva One"/>
                <a:sym typeface="Yeseva One"/>
              </a:rPr>
              <a:t> A slight slowdown after 2020 suggests production delays and market saturation.</a:t>
            </a:r>
          </a:p>
        </p:txBody>
      </p:sp>
      <p:sp>
        <p:nvSpPr>
          <p:cNvPr id="12" name="AutoShape 12"/>
          <p:cNvSpPr/>
          <p:nvPr/>
        </p:nvSpPr>
        <p:spPr>
          <a:xfrm flipV="1">
            <a:off x="8736475" y="0"/>
            <a:ext cx="0" cy="10287000"/>
          </a:xfrm>
          <a:prstGeom prst="line">
            <a:avLst/>
          </a:prstGeom>
          <a:ln w="38100" cap="flat">
            <a:solidFill>
              <a:srgbClr val="E4FFC2"/>
            </a:solidFill>
            <a:prstDash val="sysDash"/>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0" y="14218"/>
            <a:ext cx="6267509" cy="4097384"/>
          </a:xfrm>
          <a:custGeom>
            <a:avLst/>
            <a:gdLst/>
            <a:ahLst/>
            <a:cxnLst/>
            <a:rect l="l" t="t" r="r" b="b"/>
            <a:pathLst>
              <a:path w="6267509" h="4097384">
                <a:moveTo>
                  <a:pt x="0" y="0"/>
                </a:moveTo>
                <a:lnTo>
                  <a:pt x="6267509" y="0"/>
                </a:lnTo>
                <a:lnTo>
                  <a:pt x="6267509" y="4097384"/>
                </a:lnTo>
                <a:lnTo>
                  <a:pt x="0" y="4097384"/>
                </a:lnTo>
                <a:lnTo>
                  <a:pt x="0" y="0"/>
                </a:lnTo>
                <a:close/>
              </a:path>
            </a:pathLst>
          </a:custGeom>
          <a:blipFill>
            <a:blip r:embed="rId2"/>
            <a:stretch>
              <a:fillRect/>
            </a:stretch>
          </a:blipFill>
        </p:spPr>
      </p:sp>
      <p:sp>
        <p:nvSpPr>
          <p:cNvPr id="3" name="Freeform 3"/>
          <p:cNvSpPr/>
          <p:nvPr/>
        </p:nvSpPr>
        <p:spPr>
          <a:xfrm>
            <a:off x="11826777" y="0"/>
            <a:ext cx="6461223" cy="3989805"/>
          </a:xfrm>
          <a:custGeom>
            <a:avLst/>
            <a:gdLst/>
            <a:ahLst/>
            <a:cxnLst/>
            <a:rect l="l" t="t" r="r" b="b"/>
            <a:pathLst>
              <a:path w="6461223" h="3989805">
                <a:moveTo>
                  <a:pt x="0" y="0"/>
                </a:moveTo>
                <a:lnTo>
                  <a:pt x="6461223" y="0"/>
                </a:lnTo>
                <a:lnTo>
                  <a:pt x="6461223" y="3989805"/>
                </a:lnTo>
                <a:lnTo>
                  <a:pt x="0" y="3989805"/>
                </a:lnTo>
                <a:lnTo>
                  <a:pt x="0" y="0"/>
                </a:lnTo>
                <a:close/>
              </a:path>
            </a:pathLst>
          </a:custGeom>
          <a:blipFill>
            <a:blip r:embed="rId3"/>
            <a:stretch>
              <a:fillRect/>
            </a:stretch>
          </a:blipFill>
        </p:spPr>
      </p:sp>
      <p:sp>
        <p:nvSpPr>
          <p:cNvPr id="4" name="Freeform 4"/>
          <p:cNvSpPr/>
          <p:nvPr/>
        </p:nvSpPr>
        <p:spPr>
          <a:xfrm>
            <a:off x="0" y="6291463"/>
            <a:ext cx="6267509" cy="3995537"/>
          </a:xfrm>
          <a:custGeom>
            <a:avLst/>
            <a:gdLst/>
            <a:ahLst/>
            <a:cxnLst/>
            <a:rect l="l" t="t" r="r" b="b"/>
            <a:pathLst>
              <a:path w="6267509" h="3995537">
                <a:moveTo>
                  <a:pt x="0" y="0"/>
                </a:moveTo>
                <a:lnTo>
                  <a:pt x="6267509" y="0"/>
                </a:lnTo>
                <a:lnTo>
                  <a:pt x="6267509" y="3995537"/>
                </a:lnTo>
                <a:lnTo>
                  <a:pt x="0" y="3995537"/>
                </a:lnTo>
                <a:lnTo>
                  <a:pt x="0" y="0"/>
                </a:lnTo>
                <a:close/>
              </a:path>
            </a:pathLst>
          </a:custGeom>
          <a:blipFill>
            <a:blip r:embed="rId4"/>
            <a:stretch>
              <a:fillRect/>
            </a:stretch>
          </a:blipFill>
        </p:spPr>
      </p:sp>
      <p:sp>
        <p:nvSpPr>
          <p:cNvPr id="5" name="Freeform 5"/>
          <p:cNvSpPr/>
          <p:nvPr/>
        </p:nvSpPr>
        <p:spPr>
          <a:xfrm>
            <a:off x="12057143" y="6305681"/>
            <a:ext cx="6230857" cy="3995537"/>
          </a:xfrm>
          <a:custGeom>
            <a:avLst/>
            <a:gdLst/>
            <a:ahLst/>
            <a:cxnLst/>
            <a:rect l="l" t="t" r="r" b="b"/>
            <a:pathLst>
              <a:path w="6230857" h="3995537">
                <a:moveTo>
                  <a:pt x="0" y="0"/>
                </a:moveTo>
                <a:lnTo>
                  <a:pt x="6230857" y="0"/>
                </a:lnTo>
                <a:lnTo>
                  <a:pt x="6230857" y="3995537"/>
                </a:lnTo>
                <a:lnTo>
                  <a:pt x="0" y="3995537"/>
                </a:lnTo>
                <a:lnTo>
                  <a:pt x="0" y="0"/>
                </a:lnTo>
                <a:close/>
              </a:path>
            </a:pathLst>
          </a:custGeom>
          <a:blipFill>
            <a:blip r:embed="rId5"/>
            <a:stretch>
              <a:fillRect/>
            </a:stretch>
          </a:blipFill>
        </p:spPr>
      </p:sp>
      <p:sp>
        <p:nvSpPr>
          <p:cNvPr id="6" name="TextBox 6"/>
          <p:cNvSpPr txBox="1"/>
          <p:nvPr/>
        </p:nvSpPr>
        <p:spPr>
          <a:xfrm>
            <a:off x="81" y="4196503"/>
            <a:ext cx="5045047" cy="1305203"/>
          </a:xfrm>
          <a:prstGeom prst="rect">
            <a:avLst/>
          </a:prstGeom>
        </p:spPr>
        <p:txBody>
          <a:bodyPr lIns="0" tIns="0" rIns="0" bIns="0" rtlCol="0" anchor="t">
            <a:spAutoFit/>
          </a:bodyPr>
          <a:lstStyle/>
          <a:p>
            <a:pPr algn="ctr">
              <a:lnSpc>
                <a:spcPts val="5278"/>
              </a:lnSpc>
            </a:pPr>
            <a:r>
              <a:rPr lang="en-US" sz="3770" b="1">
                <a:solidFill>
                  <a:srgbClr val="E6E6E6"/>
                </a:solidFill>
                <a:latin typeface="Cinzel Bold"/>
                <a:ea typeface="Cinzel Bold"/>
                <a:cs typeface="Cinzel Bold"/>
                <a:sym typeface="Cinzel Bold"/>
              </a:rPr>
              <a:t>COMMON RATINGS</a:t>
            </a:r>
          </a:p>
          <a:p>
            <a:pPr algn="ctr">
              <a:lnSpc>
                <a:spcPts val="5278"/>
              </a:lnSpc>
            </a:pPr>
            <a:endParaRPr lang="en-US" sz="3770" b="1">
              <a:solidFill>
                <a:srgbClr val="E6E6E6"/>
              </a:solidFill>
              <a:latin typeface="Cinzel Bold"/>
              <a:ea typeface="Cinzel Bold"/>
              <a:cs typeface="Cinzel Bold"/>
              <a:sym typeface="Cinzel Bold"/>
            </a:endParaRPr>
          </a:p>
        </p:txBody>
      </p:sp>
      <p:sp>
        <p:nvSpPr>
          <p:cNvPr id="7" name="TextBox 7"/>
          <p:cNvSpPr txBox="1"/>
          <p:nvPr/>
        </p:nvSpPr>
        <p:spPr>
          <a:xfrm>
            <a:off x="6538879" y="181836"/>
            <a:ext cx="2002838" cy="3695472"/>
          </a:xfrm>
          <a:prstGeom prst="rect">
            <a:avLst/>
          </a:prstGeom>
        </p:spPr>
        <p:txBody>
          <a:bodyPr lIns="0" tIns="0" rIns="0" bIns="0" rtlCol="0" anchor="t">
            <a:spAutoFit/>
          </a:bodyPr>
          <a:lstStyle/>
          <a:p>
            <a:pPr algn="l">
              <a:lnSpc>
                <a:spcPts val="4214"/>
              </a:lnSpc>
            </a:pPr>
            <a:r>
              <a:rPr lang="en-US" sz="3010">
                <a:solidFill>
                  <a:srgbClr val="A1F7DA"/>
                </a:solidFill>
                <a:latin typeface="Yeseva One"/>
                <a:ea typeface="Yeseva One"/>
                <a:cs typeface="Yeseva One"/>
                <a:sym typeface="Yeseva One"/>
              </a:rPr>
              <a:t>MOST COMMON RATINGS ARE TV-MA AND TV-14.</a:t>
            </a:r>
          </a:p>
          <a:p>
            <a:pPr algn="l">
              <a:lnSpc>
                <a:spcPts val="4214"/>
              </a:lnSpc>
              <a:spcBef>
                <a:spcPct val="0"/>
              </a:spcBef>
            </a:pPr>
            <a:endParaRPr lang="en-US" sz="3010">
              <a:solidFill>
                <a:srgbClr val="A1F7DA"/>
              </a:solidFill>
              <a:latin typeface="Yeseva One"/>
              <a:ea typeface="Yeseva One"/>
              <a:cs typeface="Yeseva One"/>
              <a:sym typeface="Yeseva One"/>
            </a:endParaRPr>
          </a:p>
        </p:txBody>
      </p:sp>
      <p:sp>
        <p:nvSpPr>
          <p:cNvPr id="8" name="TextBox 8"/>
          <p:cNvSpPr txBox="1"/>
          <p:nvPr/>
        </p:nvSpPr>
        <p:spPr>
          <a:xfrm>
            <a:off x="12309676" y="4005782"/>
            <a:ext cx="5508438" cy="1479735"/>
          </a:xfrm>
          <a:prstGeom prst="rect">
            <a:avLst/>
          </a:prstGeom>
        </p:spPr>
        <p:txBody>
          <a:bodyPr lIns="0" tIns="0" rIns="0" bIns="0" rtlCol="0" anchor="t">
            <a:spAutoFit/>
          </a:bodyPr>
          <a:lstStyle/>
          <a:p>
            <a:pPr algn="ctr">
              <a:lnSpc>
                <a:spcPts val="5957"/>
              </a:lnSpc>
            </a:pPr>
            <a:r>
              <a:rPr lang="en-US" sz="4255" b="1" dirty="0">
                <a:solidFill>
                  <a:srgbClr val="F0BA77"/>
                </a:solidFill>
                <a:latin typeface="Cinzel Bold"/>
                <a:ea typeface="Cinzel Bold"/>
                <a:cs typeface="Cinzel Bold"/>
                <a:sym typeface="Cinzel Bold"/>
              </a:rPr>
              <a:t>Genres (</a:t>
            </a:r>
            <a:r>
              <a:rPr lang="en-US" sz="4255" b="1" dirty="0" err="1">
                <a:solidFill>
                  <a:srgbClr val="F0BA77"/>
                </a:solidFill>
                <a:latin typeface="Cinzel Bold"/>
                <a:ea typeface="Cinzel Bold"/>
                <a:cs typeface="Cinzel Bold"/>
                <a:sym typeface="Cinzel Bold"/>
              </a:rPr>
              <a:t>listed_in</a:t>
            </a:r>
            <a:r>
              <a:rPr lang="en-US" sz="4255" b="1" dirty="0">
                <a:solidFill>
                  <a:srgbClr val="F0BA77"/>
                </a:solidFill>
                <a:latin typeface="Cinzel Bold"/>
                <a:ea typeface="Cinzel Bold"/>
                <a:cs typeface="Cinzel Bold"/>
                <a:sym typeface="Cinzel Bold"/>
              </a:rPr>
              <a:t>):</a:t>
            </a:r>
          </a:p>
          <a:p>
            <a:pPr algn="ctr">
              <a:lnSpc>
                <a:spcPts val="5957"/>
              </a:lnSpc>
            </a:pPr>
            <a:endParaRPr lang="en-US" sz="4255" b="1" dirty="0">
              <a:solidFill>
                <a:srgbClr val="F0BA77"/>
              </a:solidFill>
              <a:latin typeface="Cinzel Bold"/>
              <a:ea typeface="Cinzel Bold"/>
              <a:cs typeface="Cinzel Bold"/>
              <a:sym typeface="Cinzel Bold"/>
            </a:endParaRPr>
          </a:p>
        </p:txBody>
      </p:sp>
      <p:sp>
        <p:nvSpPr>
          <p:cNvPr id="9" name="TextBox 9"/>
          <p:cNvSpPr txBox="1"/>
          <p:nvPr/>
        </p:nvSpPr>
        <p:spPr>
          <a:xfrm>
            <a:off x="8813086" y="123192"/>
            <a:ext cx="2769920" cy="5020308"/>
          </a:xfrm>
          <a:prstGeom prst="rect">
            <a:avLst/>
          </a:prstGeom>
        </p:spPr>
        <p:txBody>
          <a:bodyPr lIns="0" tIns="0" rIns="0" bIns="0" rtlCol="0" anchor="t">
            <a:spAutoFit/>
          </a:bodyPr>
          <a:lstStyle/>
          <a:p>
            <a:pPr algn="l">
              <a:lnSpc>
                <a:spcPts val="3640"/>
              </a:lnSpc>
            </a:pPr>
            <a:r>
              <a:rPr lang="en-US" sz="2600">
                <a:solidFill>
                  <a:srgbClr val="B1C9EB"/>
                </a:solidFill>
                <a:latin typeface="Yeseva One"/>
                <a:ea typeface="Yeseva One"/>
                <a:cs typeface="Yeseva One"/>
                <a:sym typeface="Yeseva One"/>
              </a:rPr>
              <a:t>MOST COMMON GENRES WACHED BY PEOPLE ARE INTERNATIONAL MOVIES, DRAMAS, COMEDIES AND INTERNATIONAL TV SHOWS.</a:t>
            </a:r>
          </a:p>
          <a:p>
            <a:pPr algn="l">
              <a:lnSpc>
                <a:spcPts val="3640"/>
              </a:lnSpc>
              <a:spcBef>
                <a:spcPct val="0"/>
              </a:spcBef>
            </a:pPr>
            <a:endParaRPr lang="en-US" sz="2600">
              <a:solidFill>
                <a:srgbClr val="B1C9EB"/>
              </a:solidFill>
              <a:latin typeface="Yeseva One"/>
              <a:ea typeface="Yeseva One"/>
              <a:cs typeface="Yeseva One"/>
              <a:sym typeface="Yeseva One"/>
            </a:endParaRPr>
          </a:p>
        </p:txBody>
      </p:sp>
      <p:sp>
        <p:nvSpPr>
          <p:cNvPr id="10" name="TextBox 10"/>
          <p:cNvSpPr txBox="1"/>
          <p:nvPr/>
        </p:nvSpPr>
        <p:spPr>
          <a:xfrm>
            <a:off x="0" y="5076825"/>
            <a:ext cx="4661843" cy="1590369"/>
          </a:xfrm>
          <a:prstGeom prst="rect">
            <a:avLst/>
          </a:prstGeom>
        </p:spPr>
        <p:txBody>
          <a:bodyPr lIns="0" tIns="0" rIns="0" bIns="0" rtlCol="0" anchor="t">
            <a:spAutoFit/>
          </a:bodyPr>
          <a:lstStyle/>
          <a:p>
            <a:pPr algn="l">
              <a:lnSpc>
                <a:spcPts val="4216"/>
              </a:lnSpc>
            </a:pPr>
            <a:r>
              <a:rPr lang="en-US" sz="3012">
                <a:solidFill>
                  <a:srgbClr val="FF66C4"/>
                </a:solidFill>
                <a:latin typeface="Yeseva One"/>
                <a:ea typeface="Yeseva One"/>
                <a:cs typeface="Yeseva One"/>
                <a:sym typeface="Yeseva One"/>
              </a:rPr>
              <a:t>WHICH DIRECTORS APPEAR MOST</a:t>
            </a:r>
          </a:p>
          <a:p>
            <a:pPr algn="l">
              <a:lnSpc>
                <a:spcPts val="4216"/>
              </a:lnSpc>
            </a:pPr>
            <a:endParaRPr lang="en-US" sz="3012">
              <a:solidFill>
                <a:srgbClr val="FF66C4"/>
              </a:solidFill>
              <a:latin typeface="Yeseva One"/>
              <a:ea typeface="Yeseva One"/>
              <a:cs typeface="Yeseva One"/>
              <a:sym typeface="Yeseva One"/>
            </a:endParaRPr>
          </a:p>
        </p:txBody>
      </p:sp>
      <p:sp>
        <p:nvSpPr>
          <p:cNvPr id="11" name="TextBox 11"/>
          <p:cNvSpPr txBox="1"/>
          <p:nvPr/>
        </p:nvSpPr>
        <p:spPr>
          <a:xfrm>
            <a:off x="14580996" y="5135935"/>
            <a:ext cx="3886927" cy="1531259"/>
          </a:xfrm>
          <a:prstGeom prst="rect">
            <a:avLst/>
          </a:prstGeom>
        </p:spPr>
        <p:txBody>
          <a:bodyPr lIns="0" tIns="0" rIns="0" bIns="0" rtlCol="0" anchor="t">
            <a:spAutoFit/>
          </a:bodyPr>
          <a:lstStyle/>
          <a:p>
            <a:pPr algn="ctr">
              <a:lnSpc>
                <a:spcPts val="4107"/>
              </a:lnSpc>
            </a:pPr>
            <a:r>
              <a:rPr lang="en-US" sz="2934">
                <a:solidFill>
                  <a:srgbClr val="69F2C4"/>
                </a:solidFill>
                <a:latin typeface="Yeseva One"/>
                <a:ea typeface="Yeseva One"/>
                <a:cs typeface="Yeseva One"/>
                <a:sym typeface="Yeseva One"/>
              </a:rPr>
              <a:t>WHICH ACTORS APPEAR MOST</a:t>
            </a:r>
          </a:p>
          <a:p>
            <a:pPr algn="ctr">
              <a:lnSpc>
                <a:spcPts val="4107"/>
              </a:lnSpc>
            </a:pPr>
            <a:endParaRPr lang="en-US" sz="2934">
              <a:solidFill>
                <a:srgbClr val="69F2C4"/>
              </a:solidFill>
              <a:latin typeface="Yeseva One"/>
              <a:ea typeface="Yeseva One"/>
              <a:cs typeface="Yeseva One"/>
              <a:sym typeface="Yeseva One"/>
            </a:endParaRPr>
          </a:p>
        </p:txBody>
      </p:sp>
      <p:sp>
        <p:nvSpPr>
          <p:cNvPr id="13" name="AutoShape 13"/>
          <p:cNvSpPr/>
          <p:nvPr/>
        </p:nvSpPr>
        <p:spPr>
          <a:xfrm>
            <a:off x="81" y="4882442"/>
            <a:ext cx="18287919" cy="0"/>
          </a:xfrm>
          <a:prstGeom prst="line">
            <a:avLst/>
          </a:prstGeom>
          <a:ln w="38100" cap="flat">
            <a:solidFill>
              <a:srgbClr val="EDF4E0"/>
            </a:solidFill>
            <a:prstDash val="solid"/>
            <a:headEnd type="none" w="sm" len="sm"/>
            <a:tailEnd type="none" w="sm" len="sm"/>
          </a:ln>
        </p:spPr>
      </p:sp>
      <p:sp>
        <p:nvSpPr>
          <p:cNvPr id="14" name="TextBox 14"/>
          <p:cNvSpPr txBox="1"/>
          <p:nvPr/>
        </p:nvSpPr>
        <p:spPr>
          <a:xfrm>
            <a:off x="6413504" y="5510408"/>
            <a:ext cx="2730496" cy="4790810"/>
          </a:xfrm>
          <a:prstGeom prst="rect">
            <a:avLst/>
          </a:prstGeom>
        </p:spPr>
        <p:txBody>
          <a:bodyPr lIns="0" tIns="0" rIns="0" bIns="0" rtlCol="0" anchor="t">
            <a:spAutoFit/>
          </a:bodyPr>
          <a:lstStyle/>
          <a:p>
            <a:pPr algn="l">
              <a:lnSpc>
                <a:spcPts val="4214"/>
              </a:lnSpc>
            </a:pPr>
            <a:r>
              <a:rPr lang="en-US" sz="3010">
                <a:solidFill>
                  <a:srgbClr val="FFFFFF"/>
                </a:solidFill>
                <a:latin typeface="Yeseva One"/>
                <a:ea typeface="Yeseva One"/>
                <a:cs typeface="Yeseva One"/>
                <a:sym typeface="Yeseva One"/>
              </a:rPr>
              <a:t> </a:t>
            </a:r>
            <a:r>
              <a:rPr lang="en-US" sz="3010">
                <a:solidFill>
                  <a:srgbClr val="CB6CE6"/>
                </a:solidFill>
                <a:latin typeface="Yeseva One"/>
                <a:ea typeface="Yeseva One"/>
                <a:cs typeface="Yeseva One"/>
                <a:sym typeface="Yeseva One"/>
              </a:rPr>
              <a:t>THE DIRECTOR WHOSE WORK IS WATCHED BY PEOPLE MOSTLY IS RAJIV CHILAKA.</a:t>
            </a:r>
          </a:p>
          <a:p>
            <a:pPr algn="l">
              <a:lnSpc>
                <a:spcPts val="4214"/>
              </a:lnSpc>
              <a:spcBef>
                <a:spcPct val="0"/>
              </a:spcBef>
            </a:pPr>
            <a:endParaRPr lang="en-US" sz="3010">
              <a:solidFill>
                <a:srgbClr val="CB6CE6"/>
              </a:solidFill>
              <a:latin typeface="Yeseva One"/>
              <a:ea typeface="Yeseva One"/>
              <a:cs typeface="Yeseva One"/>
              <a:sym typeface="Yeseva One"/>
            </a:endParaRPr>
          </a:p>
        </p:txBody>
      </p:sp>
      <p:sp>
        <p:nvSpPr>
          <p:cNvPr id="15" name="TextBox 15"/>
          <p:cNvSpPr txBox="1"/>
          <p:nvPr/>
        </p:nvSpPr>
        <p:spPr>
          <a:xfrm>
            <a:off x="9411224" y="5516894"/>
            <a:ext cx="2645919" cy="4751056"/>
          </a:xfrm>
          <a:prstGeom prst="rect">
            <a:avLst/>
          </a:prstGeom>
        </p:spPr>
        <p:txBody>
          <a:bodyPr lIns="0" tIns="0" rIns="0" bIns="0" rtlCol="0" anchor="t">
            <a:spAutoFit/>
          </a:bodyPr>
          <a:lstStyle/>
          <a:p>
            <a:pPr algn="l">
              <a:lnSpc>
                <a:spcPts val="3780"/>
              </a:lnSpc>
            </a:pPr>
            <a:r>
              <a:rPr lang="en-US" sz="2700">
                <a:solidFill>
                  <a:srgbClr val="E4FFC2"/>
                </a:solidFill>
                <a:latin typeface="Yeseva One"/>
                <a:ea typeface="Yeseva One"/>
                <a:cs typeface="Yeseva One"/>
                <a:sym typeface="Yeseva One"/>
              </a:rPr>
              <a:t>MOST POPULAR ACTORS ARE DAVID ATTENBOROUGH,ANUPAM KHER AND SHAH RUKH KHAN</a:t>
            </a:r>
            <a:r>
              <a:rPr lang="en-US" sz="2700">
                <a:solidFill>
                  <a:srgbClr val="FFFFFF"/>
                </a:solidFill>
                <a:latin typeface="Yeseva One"/>
                <a:ea typeface="Yeseva One"/>
                <a:cs typeface="Yeseva One"/>
                <a:sym typeface="Yeseva One"/>
              </a:rPr>
              <a:t>.</a:t>
            </a:r>
          </a:p>
          <a:p>
            <a:pPr algn="ctr">
              <a:lnSpc>
                <a:spcPts val="3780"/>
              </a:lnSpc>
              <a:spcBef>
                <a:spcPct val="0"/>
              </a:spcBef>
            </a:pPr>
            <a:endParaRPr lang="en-US" sz="2700">
              <a:solidFill>
                <a:srgbClr val="FFFFFF"/>
              </a:solidFill>
              <a:latin typeface="Yeseva One"/>
              <a:ea typeface="Yeseva One"/>
              <a:cs typeface="Yeseva One"/>
              <a:sym typeface="Yeseva One"/>
            </a:endParaRPr>
          </a:p>
        </p:txBody>
      </p:sp>
      <p:cxnSp>
        <p:nvCxnSpPr>
          <p:cNvPr id="17" name="Straight Connector 16">
            <a:extLst>
              <a:ext uri="{FF2B5EF4-FFF2-40B4-BE49-F238E27FC236}">
                <a16:creationId xmlns:a16="http://schemas.microsoft.com/office/drawing/2014/main" id="{091F8DE4-895A-068B-CA24-6EE783550A55}"/>
              </a:ext>
            </a:extLst>
          </p:cNvPr>
          <p:cNvCxnSpPr/>
          <p:nvPr/>
        </p:nvCxnSpPr>
        <p:spPr>
          <a:xfrm>
            <a:off x="8541717" y="0"/>
            <a:ext cx="0" cy="488244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6AF8E258-1352-8ECF-4842-0149C5BE0B5D}"/>
              </a:ext>
            </a:extLst>
          </p:cNvPr>
          <p:cNvCxnSpPr>
            <a:cxnSpLocks/>
          </p:cNvCxnSpPr>
          <p:nvPr/>
        </p:nvCxnSpPr>
        <p:spPr>
          <a:xfrm>
            <a:off x="9296400" y="4882442"/>
            <a:ext cx="0" cy="53855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987120" y="3038747"/>
            <a:ext cx="6711878" cy="4752827"/>
          </a:xfrm>
          <a:custGeom>
            <a:avLst/>
            <a:gdLst/>
            <a:ahLst/>
            <a:cxnLst/>
            <a:rect l="l" t="t" r="r" b="b"/>
            <a:pathLst>
              <a:path w="6711878" h="4752827">
                <a:moveTo>
                  <a:pt x="0" y="0"/>
                </a:moveTo>
                <a:lnTo>
                  <a:pt x="6711878" y="0"/>
                </a:lnTo>
                <a:lnTo>
                  <a:pt x="6711878" y="4752826"/>
                </a:lnTo>
                <a:lnTo>
                  <a:pt x="0" y="4752826"/>
                </a:lnTo>
                <a:lnTo>
                  <a:pt x="0" y="0"/>
                </a:lnTo>
                <a:close/>
              </a:path>
            </a:pathLst>
          </a:custGeom>
          <a:blipFill>
            <a:blip r:embed="rId4"/>
            <a:stretch>
              <a:fillRect l="-2163" r="-2163"/>
            </a:stretch>
          </a:blipFill>
        </p:spPr>
      </p:sp>
      <p:sp>
        <p:nvSpPr>
          <p:cNvPr id="5" name="TextBox 5"/>
          <p:cNvSpPr txBox="1"/>
          <p:nvPr/>
        </p:nvSpPr>
        <p:spPr>
          <a:xfrm>
            <a:off x="671512" y="495620"/>
            <a:ext cx="12544986" cy="2543127"/>
          </a:xfrm>
          <a:prstGeom prst="rect">
            <a:avLst/>
          </a:prstGeom>
        </p:spPr>
        <p:txBody>
          <a:bodyPr lIns="0" tIns="0" rIns="0" bIns="0" rtlCol="0" anchor="t">
            <a:spAutoFit/>
          </a:bodyPr>
          <a:lstStyle/>
          <a:p>
            <a:pPr marL="0" lvl="0" indent="0" algn="l">
              <a:lnSpc>
                <a:spcPts val="9901"/>
              </a:lnSpc>
            </a:pPr>
            <a:r>
              <a:rPr lang="en-US" sz="9001" u="none" strike="noStrike">
                <a:solidFill>
                  <a:srgbClr val="4A90E2"/>
                </a:solidFill>
                <a:latin typeface="Raleway"/>
                <a:ea typeface="Raleway"/>
                <a:cs typeface="Raleway"/>
                <a:sym typeface="Raleway"/>
              </a:rPr>
              <a:t>Visualizations of Netflix Content Distribution</a:t>
            </a:r>
          </a:p>
        </p:txBody>
      </p:sp>
      <p:grpSp>
        <p:nvGrpSpPr>
          <p:cNvPr id="6" name="Group 6"/>
          <p:cNvGrpSpPr/>
          <p:nvPr/>
        </p:nvGrpSpPr>
        <p:grpSpPr>
          <a:xfrm>
            <a:off x="10987120" y="8212953"/>
            <a:ext cx="7119751" cy="835091"/>
            <a:chOff x="0" y="0"/>
            <a:chExt cx="9493001" cy="1113455"/>
          </a:xfrm>
        </p:grpSpPr>
        <p:sp>
          <p:nvSpPr>
            <p:cNvPr id="7" name="TextBox 7"/>
            <p:cNvSpPr txBox="1"/>
            <p:nvPr/>
          </p:nvSpPr>
          <p:spPr>
            <a:xfrm>
              <a:off x="0" y="19050"/>
              <a:ext cx="9493001" cy="503390"/>
            </a:xfrm>
            <a:prstGeom prst="rect">
              <a:avLst/>
            </a:prstGeom>
          </p:spPr>
          <p:txBody>
            <a:bodyPr lIns="0" tIns="0" rIns="0" bIns="0" rtlCol="0" anchor="t">
              <a:spAutoFit/>
            </a:bodyPr>
            <a:lstStyle/>
            <a:p>
              <a:pPr marL="0" lvl="0" indent="0" algn="ctr">
                <a:lnSpc>
                  <a:spcPts val="2828"/>
                </a:lnSpc>
              </a:pPr>
              <a:r>
                <a:rPr lang="en-US" sz="2571" b="1" u="none" strike="noStrike">
                  <a:solidFill>
                    <a:srgbClr val="CCCCCC"/>
                  </a:solidFill>
                  <a:latin typeface="Raleway Bold"/>
                  <a:ea typeface="Raleway Bold"/>
                  <a:cs typeface="Raleway Bold"/>
                  <a:sym typeface="Raleway Bold"/>
                </a:rPr>
                <a:t>Distribution</a:t>
              </a:r>
            </a:p>
          </p:txBody>
        </p:sp>
        <p:sp>
          <p:nvSpPr>
            <p:cNvPr id="8" name="TextBox 8"/>
            <p:cNvSpPr txBox="1"/>
            <p:nvPr/>
          </p:nvSpPr>
          <p:spPr>
            <a:xfrm>
              <a:off x="0" y="683433"/>
              <a:ext cx="9493001" cy="430022"/>
            </a:xfrm>
            <a:prstGeom prst="rect">
              <a:avLst/>
            </a:prstGeom>
          </p:spPr>
          <p:txBody>
            <a:bodyPr lIns="0" tIns="0" rIns="0" bIns="0" rtlCol="0" anchor="t">
              <a:spAutoFit/>
            </a:bodyPr>
            <a:lstStyle/>
            <a:p>
              <a:pPr marL="0" lvl="0" indent="0" algn="ctr">
                <a:lnSpc>
                  <a:spcPts val="2639"/>
                </a:lnSpc>
              </a:pPr>
              <a:r>
                <a:rPr lang="en-US" sz="1885">
                  <a:solidFill>
                    <a:srgbClr val="E6E6E6"/>
                  </a:solidFill>
                  <a:latin typeface="Raleway"/>
                  <a:ea typeface="Raleway"/>
                  <a:cs typeface="Raleway"/>
                  <a:sym typeface="Raleway"/>
                </a:rPr>
                <a:t>Bar chart: Top 30 genres</a:t>
              </a:r>
              <a:r>
                <a:rPr lang="en-US" sz="1885" u="none" strike="noStrike">
                  <a:solidFill>
                    <a:srgbClr val="E6E6E6"/>
                  </a:solidFill>
                  <a:latin typeface="Raleway"/>
                  <a:ea typeface="Raleway"/>
                  <a:cs typeface="Raleway"/>
                  <a:sym typeface="Raleway"/>
                </a:rPr>
                <a:t>.</a:t>
              </a:r>
            </a:p>
          </p:txBody>
        </p:sp>
      </p:grpSp>
      <p:sp>
        <p:nvSpPr>
          <p:cNvPr id="10" name="TextBox 10"/>
          <p:cNvSpPr txBox="1"/>
          <p:nvPr/>
        </p:nvSpPr>
        <p:spPr>
          <a:xfrm>
            <a:off x="842496" y="4364572"/>
            <a:ext cx="13504292" cy="3149230"/>
          </a:xfrm>
          <a:prstGeom prst="rect">
            <a:avLst/>
          </a:prstGeom>
        </p:spPr>
        <p:txBody>
          <a:bodyPr lIns="0" tIns="0" rIns="0" bIns="0" rtlCol="0" anchor="t">
            <a:spAutoFit/>
          </a:bodyPr>
          <a:lstStyle/>
          <a:p>
            <a:pPr marL="482408" lvl="1" indent="-241204" algn="l">
              <a:lnSpc>
                <a:spcPts val="3128"/>
              </a:lnSpc>
              <a:buFont typeface="Arial"/>
              <a:buChar char="•"/>
            </a:pPr>
            <a:r>
              <a:rPr lang="en-US" sz="2234">
                <a:solidFill>
                  <a:srgbClr val="5CE1E6"/>
                </a:solidFill>
                <a:latin typeface="Yeseva One"/>
                <a:ea typeface="Yeseva One"/>
                <a:cs typeface="Yeseva One"/>
                <a:sym typeface="Yeseva One"/>
              </a:rPr>
              <a:t>Bar chart: Top 30 genres</a:t>
            </a:r>
          </a:p>
          <a:p>
            <a:pPr marL="482408" lvl="1" indent="-241204" algn="l">
              <a:lnSpc>
                <a:spcPts val="3128"/>
              </a:lnSpc>
              <a:buFont typeface="Arial"/>
              <a:buChar char="•"/>
            </a:pPr>
            <a:r>
              <a:rPr lang="en-US" sz="2234">
                <a:solidFill>
                  <a:srgbClr val="5CE1E6"/>
                </a:solidFill>
                <a:latin typeface="Yeseva One"/>
                <a:ea typeface="Yeseva One"/>
                <a:cs typeface="Yeseva One"/>
                <a:sym typeface="Yeseva One"/>
              </a:rPr>
              <a:t>Heatmap: Missing data visualization</a:t>
            </a:r>
          </a:p>
          <a:p>
            <a:pPr marL="482408" lvl="1" indent="-241204" algn="l">
              <a:lnSpc>
                <a:spcPts val="3128"/>
              </a:lnSpc>
              <a:buFont typeface="Arial"/>
              <a:buChar char="•"/>
            </a:pPr>
            <a:r>
              <a:rPr lang="en-US" sz="2234">
                <a:solidFill>
                  <a:srgbClr val="5CE1E6"/>
                </a:solidFill>
                <a:latin typeface="Yeseva One"/>
                <a:ea typeface="Yeseva One"/>
                <a:cs typeface="Yeseva One"/>
                <a:sym typeface="Yeseva One"/>
              </a:rPr>
              <a:t>Line plot: Trend of content by year</a:t>
            </a:r>
          </a:p>
          <a:p>
            <a:pPr marL="482408" lvl="1" indent="-241204" algn="l">
              <a:lnSpc>
                <a:spcPts val="3128"/>
              </a:lnSpc>
              <a:buFont typeface="Arial"/>
              <a:buChar char="•"/>
            </a:pPr>
            <a:r>
              <a:rPr lang="en-US" sz="2234">
                <a:solidFill>
                  <a:srgbClr val="5CE1E6"/>
                </a:solidFill>
                <a:latin typeface="Yeseva One"/>
                <a:ea typeface="Yeseva One"/>
                <a:cs typeface="Yeseva One"/>
                <a:sym typeface="Yeseva One"/>
              </a:rPr>
              <a:t>Pie chart: Ratings distribution</a:t>
            </a:r>
          </a:p>
          <a:p>
            <a:pPr marL="482408" lvl="1" indent="-241204" algn="l">
              <a:lnSpc>
                <a:spcPts val="3128"/>
              </a:lnSpc>
              <a:buFont typeface="Arial"/>
              <a:buChar char="•"/>
            </a:pPr>
            <a:r>
              <a:rPr lang="en-US" sz="2234">
                <a:solidFill>
                  <a:srgbClr val="5CE1E6"/>
                </a:solidFill>
                <a:latin typeface="Yeseva One"/>
                <a:ea typeface="Yeseva One"/>
                <a:cs typeface="Yeseva One"/>
                <a:sym typeface="Yeseva One"/>
              </a:rPr>
              <a:t>Movies made on year basis? or</a:t>
            </a:r>
          </a:p>
          <a:p>
            <a:pPr marL="482408" lvl="1" indent="-241204" algn="l">
              <a:lnSpc>
                <a:spcPts val="3128"/>
              </a:lnSpc>
              <a:buFont typeface="Arial"/>
              <a:buChar char="•"/>
            </a:pPr>
            <a:r>
              <a:rPr lang="en-US" sz="2234">
                <a:solidFill>
                  <a:srgbClr val="5CE1E6"/>
                </a:solidFill>
                <a:latin typeface="Yeseva One"/>
                <a:ea typeface="Yeseva One"/>
                <a:cs typeface="Yeseva One"/>
                <a:sym typeface="Yeseva One"/>
              </a:rPr>
              <a:t>In which year highest number of the TV shows &amp; Movies</a:t>
            </a:r>
          </a:p>
          <a:p>
            <a:pPr algn="l">
              <a:lnSpc>
                <a:spcPts val="3128"/>
              </a:lnSpc>
            </a:pPr>
            <a:r>
              <a:rPr lang="en-US" sz="2234">
                <a:solidFill>
                  <a:srgbClr val="5CE1E6"/>
                </a:solidFill>
                <a:latin typeface="Yeseva One"/>
                <a:ea typeface="Yeseva One"/>
                <a:cs typeface="Yeseva One"/>
                <a:sym typeface="Yeseva One"/>
              </a:rPr>
              <a:t> were released? shown with Bar Graph.</a:t>
            </a:r>
          </a:p>
          <a:p>
            <a:pPr algn="l">
              <a:lnSpc>
                <a:spcPts val="3128"/>
              </a:lnSpc>
              <a:spcBef>
                <a:spcPct val="0"/>
              </a:spcBef>
            </a:pPr>
            <a:endParaRPr lang="en-US" sz="2234">
              <a:solidFill>
                <a:srgbClr val="5CE1E6"/>
              </a:solidFill>
              <a:latin typeface="Yeseva One"/>
              <a:ea typeface="Yeseva One"/>
              <a:cs typeface="Yeseva One"/>
              <a:sym typeface="Yeseva One"/>
            </a:endParaRPr>
          </a:p>
        </p:txBody>
      </p:sp>
      <p:sp>
        <p:nvSpPr>
          <p:cNvPr id="11" name="TextBox 11"/>
          <p:cNvSpPr txBox="1"/>
          <p:nvPr/>
        </p:nvSpPr>
        <p:spPr>
          <a:xfrm>
            <a:off x="842496" y="3327504"/>
            <a:ext cx="4906932" cy="719736"/>
          </a:xfrm>
          <a:prstGeom prst="rect">
            <a:avLst/>
          </a:prstGeom>
        </p:spPr>
        <p:txBody>
          <a:bodyPr lIns="0" tIns="0" rIns="0" bIns="0" rtlCol="0" anchor="t">
            <a:spAutoFit/>
          </a:bodyPr>
          <a:lstStyle/>
          <a:p>
            <a:pPr algn="ctr">
              <a:lnSpc>
                <a:spcPts val="5916"/>
              </a:lnSpc>
            </a:pPr>
            <a:r>
              <a:rPr lang="en-US" sz="4226" b="1">
                <a:solidFill>
                  <a:srgbClr val="CB6CE6"/>
                </a:solidFill>
                <a:latin typeface="Canva Sans Bold"/>
                <a:ea typeface="Canva Sans Bold"/>
                <a:cs typeface="Canva Sans Bold"/>
                <a:sym typeface="Canva Sans Bold"/>
              </a:rPr>
              <a:t>Visualization Ideas</a:t>
            </a:r>
          </a:p>
        </p:txBody>
      </p:sp>
      <p:sp>
        <p:nvSpPr>
          <p:cNvPr id="12" name="TextBox 12"/>
          <p:cNvSpPr txBox="1"/>
          <p:nvPr/>
        </p:nvSpPr>
        <p:spPr>
          <a:xfrm>
            <a:off x="894354" y="7377878"/>
            <a:ext cx="11958302" cy="2232847"/>
          </a:xfrm>
          <a:prstGeom prst="rect">
            <a:avLst/>
          </a:prstGeom>
        </p:spPr>
        <p:txBody>
          <a:bodyPr lIns="0" tIns="0" rIns="0" bIns="0" rtlCol="0" anchor="t">
            <a:spAutoFit/>
          </a:bodyPr>
          <a:lstStyle/>
          <a:p>
            <a:pPr marL="464051" lvl="1" indent="-232025" algn="l">
              <a:lnSpc>
                <a:spcPts val="3009"/>
              </a:lnSpc>
              <a:buFont typeface="Arial"/>
              <a:buChar char="•"/>
            </a:pPr>
            <a:r>
              <a:rPr lang="en-US" sz="2149">
                <a:solidFill>
                  <a:srgbClr val="31EDAE"/>
                </a:solidFill>
                <a:latin typeface="Yeseva One"/>
                <a:ea typeface="Yeseva One"/>
                <a:cs typeface="Yeseva One"/>
                <a:sym typeface="Yeseva One"/>
              </a:rPr>
              <a:t>Scatter Plot: Country vs Movie Duration</a:t>
            </a:r>
          </a:p>
          <a:p>
            <a:pPr marL="464051" lvl="1" indent="-232025" algn="l">
              <a:lnSpc>
                <a:spcPts val="3009"/>
              </a:lnSpc>
              <a:buFont typeface="Arial"/>
              <a:buChar char="•"/>
            </a:pPr>
            <a:r>
              <a:rPr lang="en-US" sz="2149">
                <a:solidFill>
                  <a:srgbClr val="31EDAE"/>
                </a:solidFill>
                <a:latin typeface="Yeseva One"/>
                <a:ea typeface="Yeseva One"/>
                <a:cs typeface="Yeseva One"/>
                <a:sym typeface="Yeseva One"/>
              </a:rPr>
              <a:t>LINE PLOT: Content Added Over the Years: Movies vs TV Shows</a:t>
            </a:r>
          </a:p>
          <a:p>
            <a:pPr marL="464051" lvl="1" indent="-232025" algn="l">
              <a:lnSpc>
                <a:spcPts val="3009"/>
              </a:lnSpc>
              <a:buFont typeface="Arial"/>
              <a:buChar char="•"/>
            </a:pPr>
            <a:r>
              <a:rPr lang="en-US" sz="2149">
                <a:solidFill>
                  <a:srgbClr val="31EDAE"/>
                </a:solidFill>
                <a:latin typeface="Yeseva One"/>
                <a:ea typeface="Yeseva One"/>
                <a:cs typeface="Yeseva One"/>
                <a:sym typeface="Yeseva One"/>
              </a:rPr>
              <a:t>BOX PLOT:Distribution of Movie Durations on Netflix</a:t>
            </a:r>
          </a:p>
          <a:p>
            <a:pPr marL="464051" lvl="1" indent="-232025" algn="l">
              <a:lnSpc>
                <a:spcPts val="3009"/>
              </a:lnSpc>
              <a:buFont typeface="Arial"/>
              <a:buChar char="•"/>
            </a:pPr>
            <a:r>
              <a:rPr lang="en-US" sz="2149">
                <a:solidFill>
                  <a:srgbClr val="31EDAE"/>
                </a:solidFill>
                <a:latin typeface="Yeseva One"/>
                <a:ea typeface="Yeseva One"/>
                <a:cs typeface="Yeseva One"/>
                <a:sym typeface="Yeseva One"/>
              </a:rPr>
              <a:t>Showing all the movies that were released in year 2000.</a:t>
            </a:r>
          </a:p>
          <a:p>
            <a:pPr marL="464051" lvl="1" indent="-232025" algn="l">
              <a:lnSpc>
                <a:spcPts val="3009"/>
              </a:lnSpc>
              <a:buFont typeface="Arial"/>
              <a:buChar char="•"/>
            </a:pPr>
            <a:r>
              <a:rPr lang="en-US" sz="2149">
                <a:solidFill>
                  <a:srgbClr val="31EDAE"/>
                </a:solidFill>
                <a:latin typeface="Yeseva One"/>
                <a:ea typeface="Yeseva One"/>
                <a:cs typeface="Yeseva One"/>
                <a:sym typeface="Yeseva One"/>
              </a:rPr>
              <a:t>Showing only the title of all TV shows that were released in India only.</a:t>
            </a:r>
          </a:p>
          <a:p>
            <a:pPr algn="l">
              <a:lnSpc>
                <a:spcPts val="2865"/>
              </a:lnSpc>
              <a:spcBef>
                <a:spcPct val="0"/>
              </a:spcBef>
            </a:pPr>
            <a:endParaRPr lang="en-US" sz="2149">
              <a:solidFill>
                <a:srgbClr val="31EDAE"/>
              </a:solidFill>
              <a:latin typeface="Yeseva One"/>
              <a:ea typeface="Yeseva One"/>
              <a:cs typeface="Yeseva One"/>
              <a:sym typeface="Yesev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Freeform 2"/>
          <p:cNvSpPr/>
          <p:nvPr/>
        </p:nvSpPr>
        <p:spPr>
          <a:xfrm>
            <a:off x="486732" y="3000895"/>
            <a:ext cx="6459935" cy="3525554"/>
          </a:xfrm>
          <a:custGeom>
            <a:avLst/>
            <a:gdLst/>
            <a:ahLst/>
            <a:cxnLst/>
            <a:rect l="l" t="t" r="r" b="b"/>
            <a:pathLst>
              <a:path w="6459935" h="3525554">
                <a:moveTo>
                  <a:pt x="0" y="0"/>
                </a:moveTo>
                <a:lnTo>
                  <a:pt x="6459935" y="0"/>
                </a:lnTo>
                <a:lnTo>
                  <a:pt x="6459935" y="3525553"/>
                </a:lnTo>
                <a:lnTo>
                  <a:pt x="0" y="3525553"/>
                </a:lnTo>
                <a:lnTo>
                  <a:pt x="0" y="0"/>
                </a:lnTo>
                <a:close/>
              </a:path>
            </a:pathLst>
          </a:custGeom>
          <a:blipFill>
            <a:blip r:embed="rId2"/>
            <a:stretch>
              <a:fillRect l="-3306" t="-2419" r="-929"/>
            </a:stretch>
          </a:blipFill>
        </p:spPr>
      </p:sp>
      <p:sp>
        <p:nvSpPr>
          <p:cNvPr id="3" name="Freeform 3"/>
          <p:cNvSpPr/>
          <p:nvPr/>
        </p:nvSpPr>
        <p:spPr>
          <a:xfrm>
            <a:off x="10904896" y="2628942"/>
            <a:ext cx="5089171" cy="4072272"/>
          </a:xfrm>
          <a:custGeom>
            <a:avLst/>
            <a:gdLst/>
            <a:ahLst/>
            <a:cxnLst/>
            <a:rect l="l" t="t" r="r" b="b"/>
            <a:pathLst>
              <a:path w="5089171" h="4072272">
                <a:moveTo>
                  <a:pt x="0" y="0"/>
                </a:moveTo>
                <a:lnTo>
                  <a:pt x="5089171" y="0"/>
                </a:lnTo>
                <a:lnTo>
                  <a:pt x="5089171" y="4072272"/>
                </a:lnTo>
                <a:lnTo>
                  <a:pt x="0" y="4072272"/>
                </a:lnTo>
                <a:lnTo>
                  <a:pt x="0" y="0"/>
                </a:lnTo>
                <a:close/>
              </a:path>
            </a:pathLst>
          </a:custGeom>
          <a:blipFill>
            <a:blip r:embed="rId3"/>
            <a:stretch>
              <a:fillRect l="-2648" t="-2189" r="-2485"/>
            </a:stretch>
          </a:blipFill>
        </p:spPr>
      </p:sp>
      <p:sp>
        <p:nvSpPr>
          <p:cNvPr id="4" name="TextBox 4"/>
          <p:cNvSpPr txBox="1"/>
          <p:nvPr/>
        </p:nvSpPr>
        <p:spPr>
          <a:xfrm>
            <a:off x="203585" y="302887"/>
            <a:ext cx="13110960" cy="1035577"/>
          </a:xfrm>
          <a:prstGeom prst="rect">
            <a:avLst/>
          </a:prstGeom>
        </p:spPr>
        <p:txBody>
          <a:bodyPr lIns="0" tIns="0" rIns="0" bIns="0" rtlCol="0" anchor="t">
            <a:spAutoFit/>
          </a:bodyPr>
          <a:lstStyle/>
          <a:p>
            <a:pPr marL="0" lvl="0" indent="0" algn="l">
              <a:lnSpc>
                <a:spcPts val="7887"/>
              </a:lnSpc>
            </a:pPr>
            <a:r>
              <a:rPr lang="en-US" sz="7170">
                <a:solidFill>
                  <a:srgbClr val="4A90E2"/>
                </a:solidFill>
                <a:latin typeface="Raleway"/>
                <a:ea typeface="Raleway"/>
                <a:cs typeface="Raleway"/>
                <a:sym typeface="Raleway"/>
              </a:rPr>
              <a:t>Types of Data Visualization:</a:t>
            </a:r>
          </a:p>
        </p:txBody>
      </p:sp>
      <p:sp>
        <p:nvSpPr>
          <p:cNvPr id="5" name="TextBox 5"/>
          <p:cNvSpPr txBox="1"/>
          <p:nvPr/>
        </p:nvSpPr>
        <p:spPr>
          <a:xfrm>
            <a:off x="202407" y="1525515"/>
            <a:ext cx="6939736" cy="1313454"/>
          </a:xfrm>
          <a:prstGeom prst="rect">
            <a:avLst/>
          </a:prstGeom>
        </p:spPr>
        <p:txBody>
          <a:bodyPr lIns="0" tIns="0" rIns="0" bIns="0" rtlCol="0" anchor="t">
            <a:spAutoFit/>
          </a:bodyPr>
          <a:lstStyle/>
          <a:p>
            <a:pPr algn="ctr">
              <a:lnSpc>
                <a:spcPts val="5304"/>
              </a:lnSpc>
            </a:pPr>
            <a:r>
              <a:rPr lang="en-US" sz="3789" b="1">
                <a:solidFill>
                  <a:srgbClr val="EDF4E0"/>
                </a:solidFill>
                <a:latin typeface="Cinzel Bold"/>
                <a:ea typeface="Cinzel Bold"/>
                <a:cs typeface="Cinzel Bold"/>
                <a:sym typeface="Cinzel Bold"/>
              </a:rPr>
              <a:t>Line Plot — Trend of Content by Year</a:t>
            </a:r>
          </a:p>
        </p:txBody>
      </p:sp>
      <p:sp>
        <p:nvSpPr>
          <p:cNvPr id="6" name="TextBox 6"/>
          <p:cNvSpPr txBox="1"/>
          <p:nvPr/>
        </p:nvSpPr>
        <p:spPr>
          <a:xfrm>
            <a:off x="599480" y="7432297"/>
            <a:ext cx="6246103" cy="2828344"/>
          </a:xfrm>
          <a:prstGeom prst="rect">
            <a:avLst/>
          </a:prstGeom>
        </p:spPr>
        <p:txBody>
          <a:bodyPr lIns="0" tIns="0" rIns="0" bIns="0" rtlCol="0" anchor="t">
            <a:spAutoFit/>
          </a:bodyPr>
          <a:lstStyle/>
          <a:p>
            <a:pPr algn="l">
              <a:lnSpc>
                <a:spcPts val="3182"/>
              </a:lnSpc>
              <a:spcBef>
                <a:spcPct val="0"/>
              </a:spcBef>
            </a:pPr>
            <a:r>
              <a:rPr lang="en-US" sz="2272">
                <a:solidFill>
                  <a:srgbClr val="C2CDFF"/>
                </a:solidFill>
                <a:latin typeface="Copperplate Gothic 29 AB"/>
                <a:ea typeface="Copperplate Gothic 29 AB"/>
                <a:cs typeface="Copperplate Gothic 29 AB"/>
                <a:sym typeface="Copperplate Gothic 29 AB"/>
              </a:rPr>
              <a:t>Netflix content shows a sharp rise after 2015, reflecting its global expansion and focus on originals.</a:t>
            </a:r>
          </a:p>
          <a:p>
            <a:pPr algn="l">
              <a:lnSpc>
                <a:spcPts val="3182"/>
              </a:lnSpc>
              <a:spcBef>
                <a:spcPct val="0"/>
              </a:spcBef>
            </a:pPr>
            <a:r>
              <a:rPr lang="en-US" sz="2272">
                <a:solidFill>
                  <a:srgbClr val="C2CDFF"/>
                </a:solidFill>
                <a:latin typeface="Copperplate Gothic 29 AB"/>
                <a:ea typeface="Copperplate Gothic 29 AB"/>
                <a:cs typeface="Copperplate Gothic 29 AB"/>
                <a:sym typeface="Copperplate Gothic 29 AB"/>
              </a:rPr>
              <a:t> A slight slowdown after 2020 suggests the impact of production delays and market saturation.</a:t>
            </a:r>
          </a:p>
          <a:p>
            <a:pPr algn="l">
              <a:lnSpc>
                <a:spcPts val="3182"/>
              </a:lnSpc>
              <a:spcBef>
                <a:spcPct val="0"/>
              </a:spcBef>
            </a:pPr>
            <a:endParaRPr lang="en-US" sz="2272">
              <a:solidFill>
                <a:srgbClr val="C2CDFF"/>
              </a:solidFill>
              <a:latin typeface="Copperplate Gothic 29 AB"/>
              <a:ea typeface="Copperplate Gothic 29 AB"/>
              <a:cs typeface="Copperplate Gothic 29 AB"/>
              <a:sym typeface="Copperplate Gothic 29 AB"/>
            </a:endParaRPr>
          </a:p>
        </p:txBody>
      </p:sp>
      <p:sp>
        <p:nvSpPr>
          <p:cNvPr id="7" name="TextBox 7"/>
          <p:cNvSpPr txBox="1"/>
          <p:nvPr/>
        </p:nvSpPr>
        <p:spPr>
          <a:xfrm>
            <a:off x="576239" y="6799761"/>
            <a:ext cx="3782272" cy="632536"/>
          </a:xfrm>
          <a:prstGeom prst="rect">
            <a:avLst/>
          </a:prstGeom>
        </p:spPr>
        <p:txBody>
          <a:bodyPr wrap="square" lIns="0" tIns="0" rIns="0" bIns="0" rtlCol="0" anchor="t">
            <a:spAutoFit/>
          </a:bodyPr>
          <a:lstStyle/>
          <a:p>
            <a:pPr algn="ctr">
              <a:lnSpc>
                <a:spcPts val="5152"/>
              </a:lnSpc>
            </a:pPr>
            <a:r>
              <a:rPr lang="en-US" sz="3680" b="1" dirty="0">
                <a:solidFill>
                  <a:srgbClr val="CB6CE6"/>
                </a:solidFill>
                <a:latin typeface="Cooper BT Bold"/>
                <a:ea typeface="Cooper BT Bold"/>
                <a:cs typeface="Cooper BT Bold"/>
                <a:sym typeface="Cooper BT Bold"/>
              </a:rPr>
              <a:t>OBSERVATION:</a:t>
            </a:r>
          </a:p>
        </p:txBody>
      </p:sp>
      <p:sp>
        <p:nvSpPr>
          <p:cNvPr id="8" name="TextBox 8"/>
          <p:cNvSpPr txBox="1"/>
          <p:nvPr/>
        </p:nvSpPr>
        <p:spPr>
          <a:xfrm>
            <a:off x="8610963" y="1376564"/>
            <a:ext cx="9677037" cy="1462405"/>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Cinzel Bold"/>
                <a:ea typeface="Cinzel Bold"/>
                <a:cs typeface="Cinzel Bold"/>
                <a:sym typeface="Cinzel Bold"/>
              </a:rPr>
              <a:t>I</a:t>
            </a:r>
            <a:r>
              <a:rPr lang="en-US" sz="2799" b="1">
                <a:solidFill>
                  <a:srgbClr val="EDF4E0"/>
                </a:solidFill>
                <a:latin typeface="Cinzel Bold"/>
                <a:ea typeface="Cinzel Bold"/>
                <a:cs typeface="Cinzel Bold"/>
                <a:sym typeface="Cinzel Bold"/>
              </a:rPr>
              <a:t>n which year highest number of the TV shows &amp; Movies were released? shown with Bar Graph</a:t>
            </a:r>
            <a:r>
              <a:rPr lang="en-US" sz="2799">
                <a:solidFill>
                  <a:srgbClr val="EDF4E0"/>
                </a:solidFill>
                <a:latin typeface="Cinzel"/>
                <a:ea typeface="Cinzel"/>
                <a:cs typeface="Cinzel"/>
                <a:sym typeface="Cinzel"/>
              </a:rPr>
              <a:t>.</a:t>
            </a:r>
          </a:p>
          <a:p>
            <a:pPr algn="ctr">
              <a:lnSpc>
                <a:spcPts val="3919"/>
              </a:lnSpc>
              <a:spcBef>
                <a:spcPct val="0"/>
              </a:spcBef>
            </a:pPr>
            <a:endParaRPr lang="en-US" sz="2799">
              <a:solidFill>
                <a:srgbClr val="EDF4E0"/>
              </a:solidFill>
              <a:latin typeface="Cinzel"/>
              <a:ea typeface="Cinzel"/>
              <a:cs typeface="Cinzel"/>
              <a:sym typeface="Cinzel"/>
            </a:endParaRPr>
          </a:p>
        </p:txBody>
      </p:sp>
      <p:sp>
        <p:nvSpPr>
          <p:cNvPr id="9" name="TextBox 9"/>
          <p:cNvSpPr txBox="1"/>
          <p:nvPr/>
        </p:nvSpPr>
        <p:spPr>
          <a:xfrm>
            <a:off x="10731813" y="6799761"/>
            <a:ext cx="3992456" cy="632536"/>
          </a:xfrm>
          <a:prstGeom prst="rect">
            <a:avLst/>
          </a:prstGeom>
        </p:spPr>
        <p:txBody>
          <a:bodyPr wrap="square" lIns="0" tIns="0" rIns="0" bIns="0" rtlCol="0" anchor="t">
            <a:spAutoFit/>
          </a:bodyPr>
          <a:lstStyle/>
          <a:p>
            <a:pPr algn="ctr">
              <a:lnSpc>
                <a:spcPts val="5152"/>
              </a:lnSpc>
            </a:pPr>
            <a:r>
              <a:rPr lang="en-US" sz="3680" b="1" dirty="0">
                <a:solidFill>
                  <a:srgbClr val="CB6CE6"/>
                </a:solidFill>
                <a:latin typeface="Cooper BT Bold"/>
                <a:ea typeface="Cooper BT Bold"/>
                <a:cs typeface="Cooper BT Bold"/>
                <a:sym typeface="Cooper BT Bold"/>
              </a:rPr>
              <a:t>OBSERVATION:</a:t>
            </a:r>
          </a:p>
        </p:txBody>
      </p:sp>
      <p:sp>
        <p:nvSpPr>
          <p:cNvPr id="10" name="TextBox 10"/>
          <p:cNvSpPr txBox="1"/>
          <p:nvPr/>
        </p:nvSpPr>
        <p:spPr>
          <a:xfrm>
            <a:off x="10904896" y="7562735"/>
            <a:ext cx="6579508" cy="2257642"/>
          </a:xfrm>
          <a:prstGeom prst="rect">
            <a:avLst/>
          </a:prstGeom>
        </p:spPr>
        <p:txBody>
          <a:bodyPr lIns="0" tIns="0" rIns="0" bIns="0" rtlCol="0" anchor="t">
            <a:spAutoFit/>
          </a:bodyPr>
          <a:lstStyle/>
          <a:p>
            <a:pPr algn="l">
              <a:lnSpc>
                <a:spcPts val="3019"/>
              </a:lnSpc>
            </a:pPr>
            <a:r>
              <a:rPr lang="en-US" sz="2156">
                <a:solidFill>
                  <a:srgbClr val="0CC0DF"/>
                </a:solidFill>
                <a:latin typeface="Arimo"/>
                <a:ea typeface="Arimo"/>
                <a:cs typeface="Arimo"/>
                <a:sym typeface="Arimo"/>
              </a:rPr>
              <a:t>The highest number of Movies and TV Shows were released in 2019, marking Netflix’s peak production phase.</a:t>
            </a:r>
          </a:p>
          <a:p>
            <a:pPr algn="l">
              <a:lnSpc>
                <a:spcPts val="3019"/>
              </a:lnSpc>
              <a:spcBef>
                <a:spcPct val="0"/>
              </a:spcBef>
            </a:pPr>
            <a:r>
              <a:rPr lang="en-US" sz="2156">
                <a:solidFill>
                  <a:srgbClr val="0CC0DF"/>
                </a:solidFill>
                <a:latin typeface="Arimo"/>
                <a:ea typeface="Arimo"/>
                <a:cs typeface="Arimo"/>
                <a:sym typeface="Arimo"/>
              </a:rPr>
              <a:t> This reflects the platform’s massive content expansion before the pandemic slowed global releases.</a:t>
            </a:r>
          </a:p>
        </p:txBody>
      </p:sp>
      <p:sp>
        <p:nvSpPr>
          <p:cNvPr id="11" name="AutoShape 11"/>
          <p:cNvSpPr/>
          <p:nvPr/>
        </p:nvSpPr>
        <p:spPr>
          <a:xfrm flipH="1">
            <a:off x="8549874" y="1338464"/>
            <a:ext cx="37848" cy="8958176"/>
          </a:xfrm>
          <a:prstGeom prst="line">
            <a:avLst/>
          </a:prstGeom>
          <a:ln w="38100" cap="flat">
            <a:solidFill>
              <a:srgbClr val="D68065"/>
            </a:solidFill>
            <a:prstDash val="sysDash"/>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877848" y="1732922"/>
            <a:ext cx="6849506" cy="4582449"/>
          </a:xfrm>
          <a:custGeom>
            <a:avLst/>
            <a:gdLst/>
            <a:ahLst/>
            <a:cxnLst/>
            <a:rect l="l" t="t" r="r" b="b"/>
            <a:pathLst>
              <a:path w="6849506" h="4582449">
                <a:moveTo>
                  <a:pt x="0" y="0"/>
                </a:moveTo>
                <a:lnTo>
                  <a:pt x="6849506" y="0"/>
                </a:lnTo>
                <a:lnTo>
                  <a:pt x="6849506" y="4582450"/>
                </a:lnTo>
                <a:lnTo>
                  <a:pt x="0" y="4582450"/>
                </a:lnTo>
                <a:lnTo>
                  <a:pt x="0" y="0"/>
                </a:lnTo>
                <a:close/>
              </a:path>
            </a:pathLst>
          </a:custGeom>
          <a:blipFill>
            <a:blip r:embed="rId4"/>
            <a:stretch>
              <a:fillRect l="-5222" t="-132" b="-132"/>
            </a:stretch>
          </a:blipFill>
        </p:spPr>
      </p:sp>
      <p:sp>
        <p:nvSpPr>
          <p:cNvPr id="7" name="TextBox 7"/>
          <p:cNvSpPr txBox="1"/>
          <p:nvPr/>
        </p:nvSpPr>
        <p:spPr>
          <a:xfrm>
            <a:off x="467672" y="31701"/>
            <a:ext cx="6967153" cy="2144149"/>
          </a:xfrm>
          <a:prstGeom prst="rect">
            <a:avLst/>
          </a:prstGeom>
        </p:spPr>
        <p:txBody>
          <a:bodyPr lIns="0" tIns="0" rIns="0" bIns="0" rtlCol="0" anchor="t">
            <a:spAutoFit/>
          </a:bodyPr>
          <a:lstStyle/>
          <a:p>
            <a:pPr algn="ctr">
              <a:lnSpc>
                <a:spcPts val="5718"/>
              </a:lnSpc>
            </a:pPr>
            <a:r>
              <a:rPr lang="en-US" sz="4084" b="1">
                <a:solidFill>
                  <a:srgbClr val="EDF4E0"/>
                </a:solidFill>
                <a:latin typeface="Cinzel Bold"/>
                <a:ea typeface="Cinzel Bold"/>
                <a:cs typeface="Cinzel Bold"/>
                <a:sym typeface="Cinzel Bold"/>
              </a:rPr>
              <a:t>Pie Chart — Ratings Distribution</a:t>
            </a:r>
          </a:p>
          <a:p>
            <a:pPr algn="ctr">
              <a:lnSpc>
                <a:spcPts val="5718"/>
              </a:lnSpc>
              <a:spcBef>
                <a:spcPct val="0"/>
              </a:spcBef>
            </a:pPr>
            <a:endParaRPr lang="en-US" sz="4084" b="1">
              <a:solidFill>
                <a:srgbClr val="EDF4E0"/>
              </a:solidFill>
              <a:latin typeface="Cinzel Bold"/>
              <a:ea typeface="Cinzel Bold"/>
              <a:cs typeface="Cinzel Bold"/>
              <a:sym typeface="Cinzel Bold"/>
            </a:endParaRPr>
          </a:p>
        </p:txBody>
      </p:sp>
      <p:sp>
        <p:nvSpPr>
          <p:cNvPr id="8" name="TextBox 8"/>
          <p:cNvSpPr txBox="1"/>
          <p:nvPr/>
        </p:nvSpPr>
        <p:spPr>
          <a:xfrm>
            <a:off x="816217" y="7229931"/>
            <a:ext cx="5569938" cy="1881811"/>
          </a:xfrm>
          <a:prstGeom prst="rect">
            <a:avLst/>
          </a:prstGeom>
        </p:spPr>
        <p:txBody>
          <a:bodyPr lIns="0" tIns="0" rIns="0" bIns="0" rtlCol="0" anchor="t">
            <a:spAutoFit/>
          </a:bodyPr>
          <a:lstStyle/>
          <a:p>
            <a:pPr algn="l">
              <a:lnSpc>
                <a:spcPts val="2985"/>
              </a:lnSpc>
            </a:pPr>
            <a:r>
              <a:rPr lang="en-US" sz="2132" dirty="0">
                <a:solidFill>
                  <a:srgbClr val="C2CDFF"/>
                </a:solidFill>
                <a:latin typeface="Poppins"/>
                <a:ea typeface="Poppins"/>
                <a:cs typeface="Poppins"/>
                <a:sym typeface="Poppins"/>
              </a:rPr>
              <a:t>Netflix’s library is dominated by Movies, with a smaller but growing share of TV Shows.</a:t>
            </a:r>
          </a:p>
          <a:p>
            <a:pPr algn="l">
              <a:lnSpc>
                <a:spcPts val="2985"/>
              </a:lnSpc>
              <a:spcBef>
                <a:spcPct val="0"/>
              </a:spcBef>
            </a:pPr>
            <a:r>
              <a:rPr lang="en-US" sz="2132" dirty="0">
                <a:solidFill>
                  <a:srgbClr val="C2CDFF"/>
                </a:solidFill>
                <a:latin typeface="Poppins"/>
                <a:ea typeface="Poppins"/>
                <a:cs typeface="Poppins"/>
                <a:sym typeface="Poppins"/>
              </a:rPr>
              <a:t> This shows Netflix’s focus on film content while gradually investing in series.</a:t>
            </a:r>
          </a:p>
        </p:txBody>
      </p:sp>
      <p:sp>
        <p:nvSpPr>
          <p:cNvPr id="9" name="TextBox 9"/>
          <p:cNvSpPr txBox="1"/>
          <p:nvPr/>
        </p:nvSpPr>
        <p:spPr>
          <a:xfrm>
            <a:off x="671512" y="6544094"/>
            <a:ext cx="3915236" cy="632536"/>
          </a:xfrm>
          <a:prstGeom prst="rect">
            <a:avLst/>
          </a:prstGeom>
        </p:spPr>
        <p:txBody>
          <a:bodyPr wrap="square" lIns="0" tIns="0" rIns="0" bIns="0" rtlCol="0" anchor="t">
            <a:spAutoFit/>
          </a:bodyPr>
          <a:lstStyle/>
          <a:p>
            <a:pPr algn="ctr">
              <a:lnSpc>
                <a:spcPts val="5152"/>
              </a:lnSpc>
            </a:pPr>
            <a:r>
              <a:rPr lang="en-US" sz="3680" b="1" dirty="0">
                <a:solidFill>
                  <a:srgbClr val="CB6CE6"/>
                </a:solidFill>
                <a:latin typeface="Cooper BT Bold"/>
                <a:ea typeface="Cooper BT Bold"/>
                <a:cs typeface="Cooper BT Bold"/>
                <a:sym typeface="Cooper BT Bold"/>
              </a:rPr>
              <a:t>OBSERVATION:</a:t>
            </a:r>
          </a:p>
        </p:txBody>
      </p:sp>
      <p:sp>
        <p:nvSpPr>
          <p:cNvPr id="10" name="TextBox 10"/>
          <p:cNvSpPr txBox="1"/>
          <p:nvPr/>
        </p:nvSpPr>
        <p:spPr>
          <a:xfrm>
            <a:off x="10225289" y="164707"/>
            <a:ext cx="6154624" cy="1817044"/>
          </a:xfrm>
          <a:prstGeom prst="rect">
            <a:avLst/>
          </a:prstGeom>
        </p:spPr>
        <p:txBody>
          <a:bodyPr lIns="0" tIns="0" rIns="0" bIns="0" rtlCol="0" anchor="t">
            <a:spAutoFit/>
          </a:bodyPr>
          <a:lstStyle/>
          <a:p>
            <a:pPr algn="ctr">
              <a:lnSpc>
                <a:spcPts val="4847"/>
              </a:lnSpc>
            </a:pPr>
            <a:r>
              <a:rPr lang="en-US" sz="3462" b="1">
                <a:solidFill>
                  <a:srgbClr val="EDF4E0"/>
                </a:solidFill>
                <a:latin typeface="Cinzel Decorative Bold"/>
                <a:ea typeface="Cinzel Decorative Bold"/>
                <a:cs typeface="Cinzel Decorative Bold"/>
                <a:sym typeface="Cinzel Decorative Bold"/>
              </a:rPr>
              <a:t>Scatter Plot: Country vs Movie Duration</a:t>
            </a:r>
          </a:p>
          <a:p>
            <a:pPr algn="ctr">
              <a:lnSpc>
                <a:spcPts val="4847"/>
              </a:lnSpc>
            </a:pPr>
            <a:endParaRPr lang="en-US" sz="3462" b="1">
              <a:solidFill>
                <a:srgbClr val="EDF4E0"/>
              </a:solidFill>
              <a:latin typeface="Cinzel Decorative Bold"/>
              <a:ea typeface="Cinzel Decorative Bold"/>
              <a:cs typeface="Cinzel Decorative Bold"/>
              <a:sym typeface="Cinzel Decorative Bold"/>
            </a:endParaRPr>
          </a:p>
        </p:txBody>
      </p:sp>
      <p:sp>
        <p:nvSpPr>
          <p:cNvPr id="11" name="TextBox 11"/>
          <p:cNvSpPr txBox="1"/>
          <p:nvPr/>
        </p:nvSpPr>
        <p:spPr>
          <a:xfrm>
            <a:off x="9843265" y="6644164"/>
            <a:ext cx="3710803" cy="632536"/>
          </a:xfrm>
          <a:prstGeom prst="rect">
            <a:avLst/>
          </a:prstGeom>
        </p:spPr>
        <p:txBody>
          <a:bodyPr wrap="square" lIns="0" tIns="0" rIns="0" bIns="0" rtlCol="0" anchor="t">
            <a:spAutoFit/>
          </a:bodyPr>
          <a:lstStyle/>
          <a:p>
            <a:pPr algn="ctr">
              <a:lnSpc>
                <a:spcPts val="5152"/>
              </a:lnSpc>
            </a:pPr>
            <a:r>
              <a:rPr lang="en-US" sz="3680" b="1" dirty="0">
                <a:solidFill>
                  <a:srgbClr val="CB6CE6"/>
                </a:solidFill>
                <a:latin typeface="Cooper BT Bold"/>
                <a:ea typeface="Cooper BT Bold"/>
                <a:cs typeface="Cooper BT Bold"/>
                <a:sym typeface="Cooper BT Bold"/>
              </a:rPr>
              <a:t>OBSERVATION:</a:t>
            </a:r>
          </a:p>
        </p:txBody>
      </p:sp>
      <p:sp>
        <p:nvSpPr>
          <p:cNvPr id="12" name="TextBox 12"/>
          <p:cNvSpPr txBox="1"/>
          <p:nvPr/>
        </p:nvSpPr>
        <p:spPr>
          <a:xfrm>
            <a:off x="9907345" y="7418001"/>
            <a:ext cx="7093064" cy="1815148"/>
          </a:xfrm>
          <a:prstGeom prst="rect">
            <a:avLst/>
          </a:prstGeom>
        </p:spPr>
        <p:txBody>
          <a:bodyPr lIns="0" tIns="0" rIns="0" bIns="0" rtlCol="0" anchor="t">
            <a:spAutoFit/>
          </a:bodyPr>
          <a:lstStyle/>
          <a:p>
            <a:pPr algn="l">
              <a:lnSpc>
                <a:spcPts val="2940"/>
              </a:lnSpc>
            </a:pPr>
            <a:r>
              <a:rPr lang="en-US" sz="2100" b="1" dirty="0">
                <a:solidFill>
                  <a:srgbClr val="99FFCE"/>
                </a:solidFill>
                <a:latin typeface="Canva Sans Bold"/>
                <a:ea typeface="Canva Sans Bold"/>
                <a:cs typeface="Canva Sans Bold"/>
                <a:sym typeface="Canva Sans Bold"/>
              </a:rPr>
              <a:t>Movie durations vary widely across countries, with most titles averaging around 90–120 minutes.</a:t>
            </a:r>
          </a:p>
          <a:p>
            <a:pPr algn="l">
              <a:lnSpc>
                <a:spcPts val="2940"/>
              </a:lnSpc>
              <a:spcBef>
                <a:spcPct val="0"/>
              </a:spcBef>
            </a:pPr>
            <a:r>
              <a:rPr lang="en-US" sz="2100" b="1" dirty="0">
                <a:solidFill>
                  <a:srgbClr val="99FFCE"/>
                </a:solidFill>
                <a:latin typeface="Canva Sans Bold"/>
                <a:ea typeface="Canva Sans Bold"/>
                <a:cs typeface="Canva Sans Bold"/>
                <a:sym typeface="Canva Sans Bold"/>
              </a:rPr>
              <a:t> A few countries show longer durations, indicating differences in regional storytelling styles and production trends(OUTLIERS).</a:t>
            </a:r>
          </a:p>
        </p:txBody>
      </p:sp>
      <p:sp>
        <p:nvSpPr>
          <p:cNvPr id="13" name="AutoShape 13"/>
          <p:cNvSpPr/>
          <p:nvPr/>
        </p:nvSpPr>
        <p:spPr>
          <a:xfrm>
            <a:off x="8464401" y="107901"/>
            <a:ext cx="0" cy="9361523"/>
          </a:xfrm>
          <a:prstGeom prst="line">
            <a:avLst/>
          </a:prstGeom>
          <a:ln w="38100" cap="flat">
            <a:solidFill>
              <a:srgbClr val="D68065"/>
            </a:solidFill>
            <a:prstDash val="sysDash"/>
            <a:headEnd type="none" w="sm" len="sm"/>
            <a:tailEnd type="none" w="sm" len="sm"/>
          </a:ln>
        </p:spPr>
      </p:sp>
      <p:pic>
        <p:nvPicPr>
          <p:cNvPr id="14" name="Picture 13">
            <a:extLst>
              <a:ext uri="{FF2B5EF4-FFF2-40B4-BE49-F238E27FC236}">
                <a16:creationId xmlns:a16="http://schemas.microsoft.com/office/drawing/2014/main" id="{F737101D-5689-E718-47B4-36977FCC2A50}"/>
              </a:ext>
            </a:extLst>
          </p:cNvPr>
          <p:cNvPicPr>
            <a:picLocks noChangeAspect="1"/>
          </p:cNvPicPr>
          <p:nvPr/>
        </p:nvPicPr>
        <p:blipFill>
          <a:blip r:embed="rId5"/>
          <a:srcRect l="12821" r="11883" b="2320"/>
          <a:stretch>
            <a:fillRect/>
          </a:stretch>
        </p:blipFill>
        <p:spPr>
          <a:xfrm>
            <a:off x="1117194" y="1637012"/>
            <a:ext cx="4771193" cy="46783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Freeform 2"/>
          <p:cNvSpPr/>
          <p:nvPr/>
        </p:nvSpPr>
        <p:spPr>
          <a:xfrm>
            <a:off x="1028700" y="2296301"/>
            <a:ext cx="6430871" cy="3644407"/>
          </a:xfrm>
          <a:custGeom>
            <a:avLst/>
            <a:gdLst/>
            <a:ahLst/>
            <a:cxnLst/>
            <a:rect l="l" t="t" r="r" b="b"/>
            <a:pathLst>
              <a:path w="6430871" h="3644407">
                <a:moveTo>
                  <a:pt x="0" y="0"/>
                </a:moveTo>
                <a:lnTo>
                  <a:pt x="6430871" y="0"/>
                </a:lnTo>
                <a:lnTo>
                  <a:pt x="6430871" y="3644407"/>
                </a:lnTo>
                <a:lnTo>
                  <a:pt x="0" y="3644407"/>
                </a:lnTo>
                <a:lnTo>
                  <a:pt x="0" y="0"/>
                </a:lnTo>
                <a:close/>
              </a:path>
            </a:pathLst>
          </a:custGeom>
          <a:blipFill>
            <a:blip r:embed="rId2"/>
            <a:stretch>
              <a:fillRect l="-2339"/>
            </a:stretch>
          </a:blipFill>
        </p:spPr>
      </p:sp>
      <p:sp>
        <p:nvSpPr>
          <p:cNvPr id="3" name="Freeform 3"/>
          <p:cNvSpPr/>
          <p:nvPr/>
        </p:nvSpPr>
        <p:spPr>
          <a:xfrm>
            <a:off x="11054358" y="1746168"/>
            <a:ext cx="5645471" cy="4194540"/>
          </a:xfrm>
          <a:custGeom>
            <a:avLst/>
            <a:gdLst/>
            <a:ahLst/>
            <a:cxnLst/>
            <a:rect l="l" t="t" r="r" b="b"/>
            <a:pathLst>
              <a:path w="5645471" h="4194540">
                <a:moveTo>
                  <a:pt x="0" y="0"/>
                </a:moveTo>
                <a:lnTo>
                  <a:pt x="5645471" y="0"/>
                </a:lnTo>
                <a:lnTo>
                  <a:pt x="5645471" y="4194540"/>
                </a:lnTo>
                <a:lnTo>
                  <a:pt x="0" y="4194540"/>
                </a:lnTo>
                <a:lnTo>
                  <a:pt x="0" y="0"/>
                </a:lnTo>
                <a:close/>
              </a:path>
            </a:pathLst>
          </a:custGeom>
          <a:blipFill>
            <a:blip r:embed="rId3"/>
            <a:stretch>
              <a:fillRect l="-2085" t="-4956" b="-4091"/>
            </a:stretch>
          </a:blipFill>
        </p:spPr>
      </p:sp>
      <p:sp>
        <p:nvSpPr>
          <p:cNvPr id="4" name="TextBox 4"/>
          <p:cNvSpPr txBox="1"/>
          <p:nvPr/>
        </p:nvSpPr>
        <p:spPr>
          <a:xfrm>
            <a:off x="1470113" y="434898"/>
            <a:ext cx="5263398" cy="2049295"/>
          </a:xfrm>
          <a:prstGeom prst="rect">
            <a:avLst/>
          </a:prstGeom>
        </p:spPr>
        <p:txBody>
          <a:bodyPr lIns="0" tIns="0" rIns="0" bIns="0" rtlCol="0" anchor="t">
            <a:spAutoFit/>
          </a:bodyPr>
          <a:lstStyle/>
          <a:p>
            <a:pPr algn="ctr">
              <a:lnSpc>
                <a:spcPts val="4121"/>
              </a:lnSpc>
            </a:pPr>
            <a:r>
              <a:rPr lang="en-US" sz="2944" b="1">
                <a:solidFill>
                  <a:srgbClr val="EDF4E0"/>
                </a:solidFill>
                <a:latin typeface="Cinzel Decorative Bold"/>
                <a:ea typeface="Cinzel Decorative Bold"/>
                <a:cs typeface="Cinzel Decorative Bold"/>
                <a:sym typeface="Cinzel Decorative Bold"/>
              </a:rPr>
              <a:t>LINE PLOT: Content Added Over the Years: Movies vs TV Shows</a:t>
            </a:r>
          </a:p>
          <a:p>
            <a:pPr algn="ctr">
              <a:lnSpc>
                <a:spcPts val="4121"/>
              </a:lnSpc>
            </a:pPr>
            <a:endParaRPr lang="en-US" sz="2944" b="1">
              <a:solidFill>
                <a:srgbClr val="EDF4E0"/>
              </a:solidFill>
              <a:latin typeface="Cinzel Decorative Bold"/>
              <a:ea typeface="Cinzel Decorative Bold"/>
              <a:cs typeface="Cinzel Decorative Bold"/>
              <a:sym typeface="Cinzel Decorative Bold"/>
            </a:endParaRPr>
          </a:p>
        </p:txBody>
      </p:sp>
      <p:sp>
        <p:nvSpPr>
          <p:cNvPr id="5" name="TextBox 5"/>
          <p:cNvSpPr txBox="1"/>
          <p:nvPr/>
        </p:nvSpPr>
        <p:spPr>
          <a:xfrm>
            <a:off x="1028700" y="7097881"/>
            <a:ext cx="6430871" cy="2549430"/>
          </a:xfrm>
          <a:prstGeom prst="rect">
            <a:avLst/>
          </a:prstGeom>
        </p:spPr>
        <p:txBody>
          <a:bodyPr lIns="0" tIns="0" rIns="0" bIns="0" rtlCol="0" anchor="t">
            <a:spAutoFit/>
          </a:bodyPr>
          <a:lstStyle/>
          <a:p>
            <a:pPr algn="l">
              <a:lnSpc>
                <a:spcPts val="3330"/>
              </a:lnSpc>
            </a:pPr>
            <a:r>
              <a:rPr lang="en-US" sz="2378">
                <a:gradFill>
                  <a:gsLst>
                    <a:gs pos="0">
                      <a:srgbClr val="89D957">
                        <a:alpha val="100000"/>
                      </a:srgbClr>
                    </a:gs>
                    <a:gs pos="100000">
                      <a:srgbClr val="C9E265">
                        <a:alpha val="100000"/>
                      </a:srgbClr>
                    </a:gs>
                  </a:gsLst>
                  <a:lin ang="0"/>
                </a:gradFill>
                <a:latin typeface="Copperplate Gothic 29 AB Bold"/>
                <a:ea typeface="Copperplate Gothic 29 AB Bold"/>
                <a:cs typeface="Copperplate Gothic 29 AB Bold"/>
                <a:sym typeface="Copperplate Gothic 29 AB Bold"/>
              </a:rPr>
              <a:t>Both Movies and TV Shows added to Netflix increased steadily after 2015, showing rapid platform growth.</a:t>
            </a:r>
          </a:p>
          <a:p>
            <a:pPr algn="l">
              <a:lnSpc>
                <a:spcPts val="3330"/>
              </a:lnSpc>
              <a:spcBef>
                <a:spcPct val="0"/>
              </a:spcBef>
            </a:pPr>
            <a:r>
              <a:rPr lang="en-US" sz="2378">
                <a:gradFill>
                  <a:gsLst>
                    <a:gs pos="0">
                      <a:srgbClr val="89D957">
                        <a:alpha val="100000"/>
                      </a:srgbClr>
                    </a:gs>
                    <a:gs pos="100000">
                      <a:srgbClr val="C9E265">
                        <a:alpha val="100000"/>
                      </a:srgbClr>
                    </a:gs>
                  </a:gsLst>
                  <a:lin ang="0"/>
                </a:gradFill>
                <a:latin typeface="Copperplate Gothic 29 AB Bold"/>
                <a:ea typeface="Copperplate Gothic 29 AB Bold"/>
                <a:cs typeface="Copperplate Gothic 29 AB Bold"/>
                <a:sym typeface="Copperplate Gothic 29 AB Bold"/>
              </a:rPr>
              <a:t> Movies dominated overall, but TV Shows saw a faster rise in recent years, reflecting changing viewer preferences.</a:t>
            </a:r>
          </a:p>
        </p:txBody>
      </p:sp>
      <p:sp>
        <p:nvSpPr>
          <p:cNvPr id="6" name="TextBox 6"/>
          <p:cNvSpPr txBox="1"/>
          <p:nvPr/>
        </p:nvSpPr>
        <p:spPr>
          <a:xfrm>
            <a:off x="1021326" y="6300730"/>
            <a:ext cx="3924299" cy="632536"/>
          </a:xfrm>
          <a:prstGeom prst="rect">
            <a:avLst/>
          </a:prstGeom>
        </p:spPr>
        <p:txBody>
          <a:bodyPr wrap="square" lIns="0" tIns="0" rIns="0" bIns="0" rtlCol="0" anchor="t">
            <a:spAutoFit/>
          </a:bodyPr>
          <a:lstStyle/>
          <a:p>
            <a:pPr algn="ctr">
              <a:lnSpc>
                <a:spcPts val="5152"/>
              </a:lnSpc>
            </a:pPr>
            <a:r>
              <a:rPr lang="en-US" sz="3680" b="1" dirty="0">
                <a:solidFill>
                  <a:srgbClr val="CB6CE6"/>
                </a:solidFill>
                <a:latin typeface="Cooper BT Bold"/>
                <a:ea typeface="Cooper BT Bold"/>
                <a:cs typeface="Cooper BT Bold"/>
                <a:sym typeface="Cooper BT Bold"/>
              </a:rPr>
              <a:t>OBSERVATION:</a:t>
            </a:r>
          </a:p>
        </p:txBody>
      </p:sp>
      <p:sp>
        <p:nvSpPr>
          <p:cNvPr id="7" name="TextBox 7"/>
          <p:cNvSpPr txBox="1"/>
          <p:nvPr/>
        </p:nvSpPr>
        <p:spPr>
          <a:xfrm>
            <a:off x="10006389" y="434898"/>
            <a:ext cx="7459571" cy="1662264"/>
          </a:xfrm>
          <a:prstGeom prst="rect">
            <a:avLst/>
          </a:prstGeom>
        </p:spPr>
        <p:txBody>
          <a:bodyPr lIns="0" tIns="0" rIns="0" bIns="0" rtlCol="0" anchor="t">
            <a:spAutoFit/>
          </a:bodyPr>
          <a:lstStyle/>
          <a:p>
            <a:pPr algn="ctr">
              <a:lnSpc>
                <a:spcPts val="4400"/>
              </a:lnSpc>
            </a:pPr>
            <a:r>
              <a:rPr lang="en-US" sz="3143" b="1">
                <a:solidFill>
                  <a:srgbClr val="EDF4E0"/>
                </a:solidFill>
                <a:latin typeface="Cinzel Decorative Bold"/>
                <a:ea typeface="Cinzel Decorative Bold"/>
                <a:cs typeface="Cinzel Decorative Bold"/>
                <a:sym typeface="Cinzel Decorative Bold"/>
              </a:rPr>
              <a:t>BOX PLOT:Distribution of Movie Durations on Netflix</a:t>
            </a:r>
          </a:p>
          <a:p>
            <a:pPr algn="ctr">
              <a:lnSpc>
                <a:spcPts val="4400"/>
              </a:lnSpc>
            </a:pPr>
            <a:endParaRPr lang="en-US" sz="3143" b="1">
              <a:solidFill>
                <a:srgbClr val="EDF4E0"/>
              </a:solidFill>
              <a:latin typeface="Cinzel Decorative Bold"/>
              <a:ea typeface="Cinzel Decorative Bold"/>
              <a:cs typeface="Cinzel Decorative Bold"/>
              <a:sym typeface="Cinzel Decorative Bold"/>
            </a:endParaRPr>
          </a:p>
        </p:txBody>
      </p:sp>
      <p:sp>
        <p:nvSpPr>
          <p:cNvPr id="8" name="TextBox 8"/>
          <p:cNvSpPr txBox="1"/>
          <p:nvPr/>
        </p:nvSpPr>
        <p:spPr>
          <a:xfrm>
            <a:off x="10765749" y="6300730"/>
            <a:ext cx="3957042" cy="632536"/>
          </a:xfrm>
          <a:prstGeom prst="rect">
            <a:avLst/>
          </a:prstGeom>
        </p:spPr>
        <p:txBody>
          <a:bodyPr wrap="square" lIns="0" tIns="0" rIns="0" bIns="0" rtlCol="0" anchor="t">
            <a:spAutoFit/>
          </a:bodyPr>
          <a:lstStyle/>
          <a:p>
            <a:pPr algn="ctr">
              <a:lnSpc>
                <a:spcPts val="5152"/>
              </a:lnSpc>
            </a:pPr>
            <a:r>
              <a:rPr lang="en-US" sz="3680" b="1" dirty="0">
                <a:solidFill>
                  <a:srgbClr val="CB6CE6"/>
                </a:solidFill>
                <a:latin typeface="Cooper BT Bold"/>
                <a:ea typeface="Cooper BT Bold"/>
                <a:cs typeface="Cooper BT Bold"/>
                <a:sym typeface="Cooper BT Bold"/>
              </a:rPr>
              <a:t>OBSERVATION:</a:t>
            </a:r>
          </a:p>
        </p:txBody>
      </p:sp>
      <p:sp>
        <p:nvSpPr>
          <p:cNvPr id="9" name="TextBox 9"/>
          <p:cNvSpPr txBox="1"/>
          <p:nvPr/>
        </p:nvSpPr>
        <p:spPr>
          <a:xfrm>
            <a:off x="10791825" y="7097881"/>
            <a:ext cx="6555512" cy="2548723"/>
          </a:xfrm>
          <a:prstGeom prst="rect">
            <a:avLst/>
          </a:prstGeom>
        </p:spPr>
        <p:txBody>
          <a:bodyPr lIns="0" tIns="0" rIns="0" bIns="0" rtlCol="0" anchor="t">
            <a:spAutoFit/>
          </a:bodyPr>
          <a:lstStyle/>
          <a:p>
            <a:pPr algn="just">
              <a:lnSpc>
                <a:spcPts val="3369"/>
              </a:lnSpc>
            </a:pPr>
            <a:r>
              <a:rPr lang="en-US" sz="2406">
                <a:gradFill>
                  <a:gsLst>
                    <a:gs pos="0">
                      <a:srgbClr val="8C52FF">
                        <a:alpha val="100000"/>
                      </a:srgbClr>
                    </a:gs>
                    <a:gs pos="100000">
                      <a:srgbClr val="5CE1E6">
                        <a:alpha val="100000"/>
                      </a:srgbClr>
                    </a:gs>
                  </a:gsLst>
                  <a:lin ang="0"/>
                </a:gradFill>
                <a:latin typeface="Copperplate Gothic 29 AB"/>
                <a:ea typeface="Copperplate Gothic 29 AB"/>
                <a:cs typeface="Copperplate Gothic 29 AB"/>
                <a:sym typeface="Copperplate Gothic 29 AB"/>
              </a:rPr>
              <a:t>Movies have a wide range of durations, while TV shows are mostly 1–2 seasons long.</a:t>
            </a:r>
          </a:p>
          <a:p>
            <a:pPr algn="just">
              <a:lnSpc>
                <a:spcPts val="3369"/>
              </a:lnSpc>
              <a:spcBef>
                <a:spcPct val="0"/>
              </a:spcBef>
            </a:pPr>
            <a:r>
              <a:rPr lang="en-US" sz="2406">
                <a:gradFill>
                  <a:gsLst>
                    <a:gs pos="0">
                      <a:srgbClr val="8C52FF">
                        <a:alpha val="100000"/>
                      </a:srgbClr>
                    </a:gs>
                    <a:gs pos="100000">
                      <a:srgbClr val="5CE1E6">
                        <a:alpha val="100000"/>
                      </a:srgbClr>
                    </a:gs>
                  </a:gsLst>
                  <a:lin ang="0"/>
                </a:gradFill>
                <a:latin typeface="Copperplate Gothic 29 AB"/>
                <a:ea typeface="Copperplate Gothic 29 AB"/>
                <a:cs typeface="Copperplate Gothic 29 AB"/>
                <a:sym typeface="Copperplate Gothic 29 AB"/>
              </a:rPr>
              <a:t>Most Movies falling between 90-120 minutes of duration.Outliers have been shown clearly.</a:t>
            </a:r>
          </a:p>
        </p:txBody>
      </p:sp>
      <p:sp>
        <p:nvSpPr>
          <p:cNvPr id="10" name="AutoShape 10"/>
          <p:cNvSpPr/>
          <p:nvPr/>
        </p:nvSpPr>
        <p:spPr>
          <a:xfrm>
            <a:off x="9124950" y="462738"/>
            <a:ext cx="0" cy="9361523"/>
          </a:xfrm>
          <a:prstGeom prst="line">
            <a:avLst/>
          </a:prstGeom>
          <a:ln w="38100" cap="flat">
            <a:solidFill>
              <a:srgbClr val="D68065"/>
            </a:solidFill>
            <a:prstDash val="sysDash"/>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TextBox 2"/>
          <p:cNvSpPr txBox="1"/>
          <p:nvPr/>
        </p:nvSpPr>
        <p:spPr>
          <a:xfrm>
            <a:off x="226109" y="6306912"/>
            <a:ext cx="15863769" cy="3181085"/>
          </a:xfrm>
          <a:prstGeom prst="rect">
            <a:avLst/>
          </a:prstGeom>
        </p:spPr>
        <p:txBody>
          <a:bodyPr lIns="0" tIns="0" rIns="0" bIns="0" rtlCol="0" anchor="t">
            <a:spAutoFit/>
          </a:bodyPr>
          <a:lstStyle/>
          <a:p>
            <a:pPr marL="649949" lvl="1" indent="-324975" algn="l">
              <a:lnSpc>
                <a:spcPts val="4214"/>
              </a:lnSpc>
              <a:buFont typeface="Arial"/>
              <a:buChar char="•"/>
            </a:pPr>
            <a:r>
              <a:rPr lang="en-US" sz="3010" dirty="0">
                <a:solidFill>
                  <a:srgbClr val="FFFFFF"/>
                </a:solidFill>
                <a:latin typeface="Garet"/>
                <a:ea typeface="Garet"/>
                <a:cs typeface="Garet"/>
                <a:sym typeface="Garet"/>
              </a:rPr>
              <a:t>IMPLEMENTING ML MODELS TO PREDICT CONTENT POPULARITY.</a:t>
            </a:r>
          </a:p>
          <a:p>
            <a:pPr marL="649949" lvl="1" indent="-324975" algn="l">
              <a:lnSpc>
                <a:spcPts val="4214"/>
              </a:lnSpc>
              <a:buFont typeface="Arial"/>
              <a:buChar char="•"/>
            </a:pPr>
            <a:r>
              <a:rPr lang="en-US" sz="3010" dirty="0">
                <a:solidFill>
                  <a:srgbClr val="FFFFFF"/>
                </a:solidFill>
                <a:latin typeface="Garet"/>
                <a:ea typeface="Garet"/>
                <a:cs typeface="Garet"/>
                <a:sym typeface="Garet"/>
              </a:rPr>
              <a:t>BUILDING A RECOMMENDATION ENGINE BASED ON GENRES, CAST, OR RATINGS.</a:t>
            </a:r>
          </a:p>
          <a:p>
            <a:pPr marL="649949" lvl="1" indent="-324975" algn="l">
              <a:lnSpc>
                <a:spcPts val="4214"/>
              </a:lnSpc>
              <a:buFont typeface="Arial"/>
              <a:buChar char="•"/>
            </a:pPr>
            <a:r>
              <a:rPr lang="en-US" sz="3010" dirty="0">
                <a:solidFill>
                  <a:srgbClr val="FFFFFF"/>
                </a:solidFill>
                <a:latin typeface="Garet"/>
                <a:ea typeface="Garet"/>
                <a:cs typeface="Garet"/>
                <a:sym typeface="Garet"/>
              </a:rPr>
              <a:t>PERFORMING SENTIMENT ANALYSIS ON USER REVIEWS OR TITLES.</a:t>
            </a:r>
          </a:p>
          <a:p>
            <a:pPr marL="649949" lvl="1" indent="-324975" algn="l">
              <a:lnSpc>
                <a:spcPts val="4214"/>
              </a:lnSpc>
              <a:buFont typeface="Arial"/>
              <a:buChar char="•"/>
            </a:pPr>
            <a:r>
              <a:rPr lang="en-US" sz="3010" dirty="0">
                <a:solidFill>
                  <a:srgbClr val="FFFFFF"/>
                </a:solidFill>
                <a:latin typeface="Garet"/>
                <a:ea typeface="Garet"/>
                <a:cs typeface="Garet"/>
                <a:sym typeface="Garet"/>
              </a:rPr>
              <a:t>COMPARING NETFLIX WITH COMPETITORS LIKE AMAZON PRIME OR DISNEY+.</a:t>
            </a:r>
          </a:p>
          <a:p>
            <a:pPr marL="649949" lvl="1" indent="-324975" algn="l">
              <a:lnSpc>
                <a:spcPts val="4214"/>
              </a:lnSpc>
              <a:buFont typeface="Arial"/>
              <a:buChar char="•"/>
            </a:pPr>
            <a:r>
              <a:rPr lang="en-US" sz="3010" dirty="0">
                <a:solidFill>
                  <a:srgbClr val="FFFFFF"/>
                </a:solidFill>
                <a:latin typeface="Garet"/>
                <a:ea typeface="Garet"/>
                <a:cs typeface="Garet"/>
                <a:sym typeface="Garet"/>
              </a:rPr>
              <a:t>USING TIME-SERIES FORECASTING TO PREDICT FUTURE CONTENT ADDITIONS.</a:t>
            </a:r>
          </a:p>
          <a:p>
            <a:pPr algn="l">
              <a:lnSpc>
                <a:spcPts val="4214"/>
              </a:lnSpc>
              <a:spcBef>
                <a:spcPct val="0"/>
              </a:spcBef>
            </a:pPr>
            <a:endParaRPr lang="en-US" sz="3010" dirty="0">
              <a:solidFill>
                <a:srgbClr val="FFFFFF"/>
              </a:solidFill>
              <a:latin typeface="Garet"/>
              <a:ea typeface="Garet"/>
              <a:cs typeface="Garet"/>
              <a:sym typeface="Garet"/>
            </a:endParaRPr>
          </a:p>
        </p:txBody>
      </p:sp>
      <p:sp>
        <p:nvSpPr>
          <p:cNvPr id="3" name="AutoShape 3"/>
          <p:cNvSpPr/>
          <p:nvPr/>
        </p:nvSpPr>
        <p:spPr>
          <a:xfrm flipV="1">
            <a:off x="250690" y="9813682"/>
            <a:ext cx="7339706" cy="14914"/>
          </a:xfrm>
          <a:prstGeom prst="line">
            <a:avLst/>
          </a:prstGeom>
          <a:ln w="38100" cap="flat">
            <a:solidFill>
              <a:srgbClr val="E4FFC2"/>
            </a:solidFill>
            <a:prstDash val="solid"/>
            <a:headEnd type="none" w="sm" len="sm"/>
            <a:tailEnd type="none" w="sm" len="sm"/>
          </a:ln>
        </p:spPr>
      </p:sp>
      <p:sp>
        <p:nvSpPr>
          <p:cNvPr id="4" name="AutoShape 4"/>
          <p:cNvSpPr/>
          <p:nvPr/>
        </p:nvSpPr>
        <p:spPr>
          <a:xfrm flipV="1">
            <a:off x="9590898" y="9762178"/>
            <a:ext cx="8697102" cy="0"/>
          </a:xfrm>
          <a:prstGeom prst="line">
            <a:avLst/>
          </a:prstGeom>
          <a:ln w="38100" cap="flat">
            <a:solidFill>
              <a:srgbClr val="E4FFC2"/>
            </a:solidFill>
            <a:prstDash val="solid"/>
            <a:headEnd type="none" w="sm" len="sm"/>
            <a:tailEnd type="none" w="sm" len="sm"/>
          </a:ln>
        </p:spPr>
      </p:sp>
      <p:sp>
        <p:nvSpPr>
          <p:cNvPr id="5" name="Freeform 5"/>
          <p:cNvSpPr/>
          <p:nvPr/>
        </p:nvSpPr>
        <p:spPr>
          <a:xfrm>
            <a:off x="7650078" y="9658093"/>
            <a:ext cx="1844013" cy="311177"/>
          </a:xfrm>
          <a:custGeom>
            <a:avLst/>
            <a:gdLst/>
            <a:ahLst/>
            <a:cxnLst/>
            <a:rect l="l" t="t" r="r" b="b"/>
            <a:pathLst>
              <a:path w="1844013" h="311177">
                <a:moveTo>
                  <a:pt x="0" y="0"/>
                </a:moveTo>
                <a:lnTo>
                  <a:pt x="1844013" y="0"/>
                </a:lnTo>
                <a:lnTo>
                  <a:pt x="1844013" y="311177"/>
                </a:lnTo>
                <a:lnTo>
                  <a:pt x="0" y="311177"/>
                </a:lnTo>
                <a:lnTo>
                  <a:pt x="0" y="0"/>
                </a:lnTo>
                <a:close/>
              </a:path>
            </a:pathLst>
          </a:custGeom>
          <a:blipFill>
            <a:blip r:embed="rId2"/>
            <a:stretch>
              <a:fillRect/>
            </a:stretch>
          </a:blipFill>
        </p:spPr>
      </p:sp>
      <p:sp>
        <p:nvSpPr>
          <p:cNvPr id="6" name="Freeform 6"/>
          <p:cNvSpPr/>
          <p:nvPr/>
        </p:nvSpPr>
        <p:spPr>
          <a:xfrm>
            <a:off x="7430375" y="349430"/>
            <a:ext cx="815030" cy="1108249"/>
          </a:xfrm>
          <a:custGeom>
            <a:avLst/>
            <a:gdLst/>
            <a:ahLst/>
            <a:cxnLst/>
            <a:rect l="l" t="t" r="r" b="b"/>
            <a:pathLst>
              <a:path w="815030" h="1108249">
                <a:moveTo>
                  <a:pt x="0" y="0"/>
                </a:moveTo>
                <a:lnTo>
                  <a:pt x="815030" y="0"/>
                </a:lnTo>
                <a:lnTo>
                  <a:pt x="815030" y="1108249"/>
                </a:lnTo>
                <a:lnTo>
                  <a:pt x="0" y="11082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210896" y="571108"/>
            <a:ext cx="2566391" cy="886572"/>
          </a:xfrm>
          <a:custGeom>
            <a:avLst/>
            <a:gdLst/>
            <a:ahLst/>
            <a:cxnLst/>
            <a:rect l="l" t="t" r="r" b="b"/>
            <a:pathLst>
              <a:path w="2566391" h="886572">
                <a:moveTo>
                  <a:pt x="0" y="0"/>
                </a:moveTo>
                <a:lnTo>
                  <a:pt x="2566391" y="0"/>
                </a:lnTo>
                <a:lnTo>
                  <a:pt x="2566391" y="886571"/>
                </a:lnTo>
                <a:lnTo>
                  <a:pt x="0" y="8865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16196" y="1679357"/>
            <a:ext cx="17055608" cy="3714892"/>
          </a:xfrm>
          <a:prstGeom prst="rect">
            <a:avLst/>
          </a:prstGeom>
        </p:spPr>
        <p:txBody>
          <a:bodyPr lIns="0" tIns="0" rIns="0" bIns="0" rtlCol="0" anchor="t">
            <a:spAutoFit/>
          </a:bodyPr>
          <a:lstStyle/>
          <a:p>
            <a:pPr algn="l">
              <a:lnSpc>
                <a:spcPts val="3361"/>
              </a:lnSpc>
            </a:pPr>
            <a:r>
              <a:rPr lang="en-US" sz="2400" dirty="0">
                <a:solidFill>
                  <a:srgbClr val="99DAFF"/>
                </a:solidFill>
                <a:latin typeface="Roboto"/>
                <a:ea typeface="Roboto"/>
                <a:cs typeface="Roboto"/>
                <a:sym typeface="Roboto"/>
              </a:rPr>
              <a:t>This exploratory data analysis of the Netflix Movies and TV Shows dataset provided valuable insights into the platform’s global content trends. </a:t>
            </a:r>
          </a:p>
          <a:p>
            <a:pPr algn="l">
              <a:lnSpc>
                <a:spcPts val="3361"/>
              </a:lnSpc>
            </a:pPr>
            <a:endParaRPr lang="en-US" sz="2400" dirty="0">
              <a:solidFill>
                <a:srgbClr val="99DAFF"/>
              </a:solidFill>
              <a:latin typeface="Roboto"/>
              <a:ea typeface="Roboto"/>
              <a:cs typeface="Roboto"/>
              <a:sym typeface="Roboto"/>
            </a:endParaRPr>
          </a:p>
          <a:p>
            <a:pPr algn="l">
              <a:lnSpc>
                <a:spcPts val="3361"/>
              </a:lnSpc>
            </a:pPr>
            <a:r>
              <a:rPr lang="en-US" sz="2400" dirty="0">
                <a:solidFill>
                  <a:srgbClr val="99DAFF"/>
                </a:solidFill>
                <a:latin typeface="Roboto"/>
                <a:ea typeface="Roboto"/>
                <a:cs typeface="Roboto"/>
                <a:sym typeface="Roboto"/>
              </a:rPr>
              <a:t>Through detailed visualization and data exploration, we identified how Netflix’s content library has evolved over the years, which countries produce the most titles, and what genres and ratings dominate the platform.</a:t>
            </a:r>
          </a:p>
          <a:p>
            <a:pPr algn="l">
              <a:lnSpc>
                <a:spcPts val="3361"/>
              </a:lnSpc>
            </a:pPr>
            <a:endParaRPr lang="en-US" sz="2400" dirty="0">
              <a:solidFill>
                <a:srgbClr val="99DAFF"/>
              </a:solidFill>
              <a:latin typeface="Roboto"/>
              <a:ea typeface="Roboto"/>
              <a:cs typeface="Roboto"/>
              <a:sym typeface="Roboto"/>
            </a:endParaRPr>
          </a:p>
          <a:p>
            <a:pPr algn="l">
              <a:lnSpc>
                <a:spcPts val="3361"/>
              </a:lnSpc>
            </a:pPr>
            <a:r>
              <a:rPr lang="en-US" sz="2400" dirty="0">
                <a:solidFill>
                  <a:srgbClr val="99DAFF"/>
                </a:solidFill>
                <a:latin typeface="Roboto"/>
                <a:ea typeface="Roboto"/>
                <a:cs typeface="Roboto"/>
                <a:sym typeface="Roboto"/>
              </a:rPr>
              <a:t>Overall, this project highlights how data-driven insights can guide strategic decisions in content production, audience targeting, and market expansion — showcasing the power of data analytics in the entertainment industry.</a:t>
            </a:r>
          </a:p>
          <a:p>
            <a:pPr algn="ctr">
              <a:lnSpc>
                <a:spcPts val="2923"/>
              </a:lnSpc>
              <a:spcBef>
                <a:spcPct val="0"/>
              </a:spcBef>
            </a:pPr>
            <a:endParaRPr lang="en-US" sz="2400" dirty="0">
              <a:solidFill>
                <a:srgbClr val="99DAFF"/>
              </a:solidFill>
              <a:latin typeface="Roboto"/>
              <a:ea typeface="Roboto"/>
              <a:cs typeface="Roboto"/>
              <a:sym typeface="Roboto"/>
            </a:endParaRPr>
          </a:p>
        </p:txBody>
      </p:sp>
      <p:sp>
        <p:nvSpPr>
          <p:cNvPr id="9" name="TextBox 9"/>
          <p:cNvSpPr txBox="1"/>
          <p:nvPr/>
        </p:nvSpPr>
        <p:spPr>
          <a:xfrm>
            <a:off x="44162" y="179836"/>
            <a:ext cx="7386213" cy="1277843"/>
          </a:xfrm>
          <a:prstGeom prst="rect">
            <a:avLst/>
          </a:prstGeom>
        </p:spPr>
        <p:txBody>
          <a:bodyPr lIns="0" tIns="0" rIns="0" bIns="0" rtlCol="0" anchor="t">
            <a:spAutoFit/>
          </a:bodyPr>
          <a:lstStyle/>
          <a:p>
            <a:pPr algn="ctr">
              <a:lnSpc>
                <a:spcPts val="10417"/>
              </a:lnSpc>
            </a:pPr>
            <a:r>
              <a:rPr lang="en-US" sz="7441" b="1">
                <a:solidFill>
                  <a:srgbClr val="4A90E2"/>
                </a:solidFill>
                <a:latin typeface="Canva Sans Bold"/>
                <a:ea typeface="Canva Sans Bold"/>
                <a:cs typeface="Canva Sans Bold"/>
                <a:sym typeface="Canva Sans Bold"/>
              </a:rPr>
              <a:t>CONCLUSION</a:t>
            </a:r>
          </a:p>
        </p:txBody>
      </p:sp>
      <p:sp>
        <p:nvSpPr>
          <p:cNvPr id="10" name="TextBox 10"/>
          <p:cNvSpPr txBox="1"/>
          <p:nvPr/>
        </p:nvSpPr>
        <p:spPr>
          <a:xfrm>
            <a:off x="616196" y="5276386"/>
            <a:ext cx="5140762" cy="887095"/>
          </a:xfrm>
          <a:prstGeom prst="rect">
            <a:avLst/>
          </a:prstGeom>
        </p:spPr>
        <p:txBody>
          <a:bodyPr lIns="0" tIns="0" rIns="0" bIns="0" rtlCol="0" anchor="t">
            <a:spAutoFit/>
          </a:bodyPr>
          <a:lstStyle/>
          <a:p>
            <a:pPr algn="ctr">
              <a:lnSpc>
                <a:spcPts val="7279"/>
              </a:lnSpc>
            </a:pPr>
            <a:r>
              <a:rPr lang="en-US" sz="5199" b="1" dirty="0">
                <a:solidFill>
                  <a:srgbClr val="74A8CE"/>
                </a:solidFill>
                <a:latin typeface="Canva Sans Bold"/>
                <a:ea typeface="Canva Sans Bold"/>
                <a:cs typeface="Canva Sans Bold"/>
                <a:sym typeface="Canva Sans Bold"/>
              </a:rPr>
              <a:t>FUTURE SCOPE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767912" y="726775"/>
            <a:ext cx="5491388" cy="8229600"/>
          </a:xfrm>
          <a:custGeom>
            <a:avLst/>
            <a:gdLst/>
            <a:ahLst/>
            <a:cxnLst/>
            <a:rect l="l" t="t" r="r" b="b"/>
            <a:pathLst>
              <a:path w="5491388" h="8229600">
                <a:moveTo>
                  <a:pt x="0" y="0"/>
                </a:moveTo>
                <a:lnTo>
                  <a:pt x="5491388" y="0"/>
                </a:lnTo>
                <a:lnTo>
                  <a:pt x="5491388" y="8229600"/>
                </a:lnTo>
                <a:lnTo>
                  <a:pt x="0" y="8229600"/>
                </a:lnTo>
                <a:lnTo>
                  <a:pt x="0" y="0"/>
                </a:lnTo>
                <a:close/>
              </a:path>
            </a:pathLst>
          </a:custGeom>
          <a:blipFill>
            <a:blip r:embed="rId2"/>
            <a:stretch>
              <a:fillRect/>
            </a:stretch>
          </a:blipFill>
        </p:spPr>
      </p:sp>
      <p:sp>
        <p:nvSpPr>
          <p:cNvPr id="3" name="TextBox 3"/>
          <p:cNvSpPr txBox="1"/>
          <p:nvPr/>
        </p:nvSpPr>
        <p:spPr>
          <a:xfrm>
            <a:off x="666390" y="1437005"/>
            <a:ext cx="9609062" cy="8849995"/>
          </a:xfrm>
          <a:prstGeom prst="rect">
            <a:avLst/>
          </a:prstGeom>
        </p:spPr>
        <p:txBody>
          <a:bodyPr lIns="0" tIns="0" rIns="0" bIns="0" rtlCol="0" anchor="t">
            <a:spAutoFit/>
          </a:bodyPr>
          <a:lstStyle/>
          <a:p>
            <a:pPr algn="l">
              <a:lnSpc>
                <a:spcPts val="3079"/>
              </a:lnSpc>
            </a:pPr>
            <a:endParaRPr/>
          </a:p>
          <a:p>
            <a:pPr algn="l">
              <a:lnSpc>
                <a:spcPts val="4339"/>
              </a:lnSpc>
            </a:pPr>
            <a:r>
              <a:rPr lang="en-US" sz="3099">
                <a:solidFill>
                  <a:srgbClr val="C1687C"/>
                </a:solidFill>
                <a:latin typeface="Anton"/>
                <a:ea typeface="Anton"/>
                <a:cs typeface="Anton"/>
                <a:sym typeface="Anton"/>
              </a:rPr>
              <a:t>Definition:</a:t>
            </a:r>
          </a:p>
          <a:p>
            <a:pPr algn="l">
              <a:lnSpc>
                <a:spcPts val="3079"/>
              </a:lnSpc>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Exploratory Data Analysis (EDA) is the process of understanding, cleaning, and visualizing data before modeling or decision-making.</a:t>
            </a:r>
          </a:p>
          <a:p>
            <a:pPr algn="l">
              <a:lnSpc>
                <a:spcPts val="4339"/>
              </a:lnSpc>
            </a:pPr>
            <a:r>
              <a:rPr lang="en-US" sz="3099">
                <a:solidFill>
                  <a:srgbClr val="D684E4"/>
                </a:solidFill>
                <a:latin typeface="Anton"/>
                <a:ea typeface="Anton"/>
                <a:cs typeface="Anton"/>
                <a:sym typeface="Anton"/>
              </a:rPr>
              <a:t>Purpose:</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To discover patterns, trends, and relationships in data.</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To detect outliers, missing values, or data inconsistencies.</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To summarize key characteristics using statistics and visuals.</a:t>
            </a:r>
          </a:p>
          <a:p>
            <a:pPr algn="l">
              <a:lnSpc>
                <a:spcPts val="4339"/>
              </a:lnSpc>
            </a:pPr>
            <a:r>
              <a:rPr lang="en-US" sz="3099">
                <a:solidFill>
                  <a:srgbClr val="74A267"/>
                </a:solidFill>
                <a:latin typeface="Anton"/>
                <a:ea typeface="Anton"/>
                <a:cs typeface="Anton"/>
                <a:sym typeface="Anton"/>
              </a:rPr>
              <a:t>Main Steps:</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Data collection and loading</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Data cleaning (handling missing or duplicate values)</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Feature engineering (creating new useful features)</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Data Analyzation.</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Data visualization (plots, charts, heatmaps, etc.)</a:t>
            </a:r>
          </a:p>
          <a:p>
            <a:pPr algn="l">
              <a:lnSpc>
                <a:spcPts val="3639"/>
              </a:lnSpc>
            </a:pPr>
            <a:r>
              <a:rPr lang="en-US" sz="2599">
                <a:solidFill>
                  <a:srgbClr val="FF751F"/>
                </a:solidFill>
                <a:latin typeface="Anton"/>
                <a:ea typeface="Anton"/>
                <a:cs typeface="Anton"/>
                <a:sym typeface="Anton"/>
              </a:rPr>
              <a:t>Tools &amp; Libraries Used:</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Python: pandas, numpy, matplotlib, seaborn</a:t>
            </a:r>
          </a:p>
          <a:p>
            <a:pPr marL="949959" lvl="2" indent="-316653" algn="l">
              <a:lnSpc>
                <a:spcPts val="3079"/>
              </a:lnSpc>
              <a:buAutoNum type="alphaLcPeriod"/>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Jupyter Notebook: for interactive data analysis and visualization</a:t>
            </a:r>
          </a:p>
          <a:p>
            <a:pPr algn="l">
              <a:lnSpc>
                <a:spcPts val="4199"/>
              </a:lnSpc>
            </a:pPr>
            <a:r>
              <a:rPr lang="en-US" sz="2999">
                <a:solidFill>
                  <a:srgbClr val="DBB08A"/>
                </a:solidFill>
                <a:latin typeface="Anton"/>
                <a:ea typeface="Anton"/>
                <a:cs typeface="Anton"/>
                <a:sym typeface="Anton"/>
              </a:rPr>
              <a:t>Outcome:</a:t>
            </a:r>
          </a:p>
          <a:p>
            <a:pPr algn="l">
              <a:lnSpc>
                <a:spcPts val="3079"/>
              </a:lnSpc>
            </a:pPr>
            <a:r>
              <a:rPr lang="en-US" sz="2199">
                <a:gradFill>
                  <a:gsLst>
                    <a:gs pos="0">
                      <a:srgbClr val="84A9FF">
                        <a:alpha val="100000"/>
                      </a:srgbClr>
                    </a:gs>
                    <a:gs pos="100000">
                      <a:srgbClr val="F5F8FF">
                        <a:alpha val="100000"/>
                      </a:srgbClr>
                    </a:gs>
                  </a:gsLst>
                  <a:lin ang="5400000"/>
                </a:gradFill>
                <a:latin typeface="Roboto"/>
                <a:ea typeface="Roboto"/>
                <a:cs typeface="Roboto"/>
                <a:sym typeface="Roboto"/>
              </a:rPr>
              <a:t> EDA provides meaningful insights that guide further analysis, modeling, or business decisions</a:t>
            </a:r>
          </a:p>
          <a:p>
            <a:pPr algn="ctr">
              <a:lnSpc>
                <a:spcPts val="3079"/>
              </a:lnSpc>
              <a:spcBef>
                <a:spcPct val="0"/>
              </a:spcBef>
            </a:pPr>
            <a:endParaRPr lang="en-US" sz="2199">
              <a:gradFill>
                <a:gsLst>
                  <a:gs pos="0">
                    <a:srgbClr val="84A9FF">
                      <a:alpha val="100000"/>
                    </a:srgbClr>
                  </a:gs>
                  <a:gs pos="100000">
                    <a:srgbClr val="F5F8FF">
                      <a:alpha val="100000"/>
                    </a:srgbClr>
                  </a:gs>
                </a:gsLst>
                <a:lin ang="5400000"/>
              </a:gradFill>
              <a:latin typeface="Roboto"/>
              <a:ea typeface="Roboto"/>
              <a:cs typeface="Roboto"/>
              <a:sym typeface="Roboto"/>
            </a:endParaRPr>
          </a:p>
        </p:txBody>
      </p:sp>
      <p:sp>
        <p:nvSpPr>
          <p:cNvPr id="4" name="TextBox 4"/>
          <p:cNvSpPr txBox="1"/>
          <p:nvPr/>
        </p:nvSpPr>
        <p:spPr>
          <a:xfrm>
            <a:off x="69064" y="173005"/>
            <a:ext cx="9074936" cy="1264000"/>
          </a:xfrm>
          <a:prstGeom prst="rect">
            <a:avLst/>
          </a:prstGeom>
        </p:spPr>
        <p:txBody>
          <a:bodyPr wrap="square" lIns="0" tIns="0" rIns="0" bIns="0" rtlCol="0" anchor="t">
            <a:spAutoFit/>
          </a:bodyPr>
          <a:lstStyle/>
          <a:p>
            <a:pPr algn="ctr">
              <a:lnSpc>
                <a:spcPts val="10720"/>
              </a:lnSpc>
            </a:pPr>
            <a:r>
              <a:rPr lang="en-US" sz="7657" b="1" dirty="0">
                <a:solidFill>
                  <a:srgbClr val="84A9FF"/>
                </a:solidFill>
                <a:latin typeface="Raleway Bold"/>
                <a:ea typeface="Raleway Bold"/>
                <a:cs typeface="Raleway Bold"/>
                <a:sym typeface="Raleway Bold"/>
              </a:rPr>
              <a:t> </a:t>
            </a:r>
            <a:r>
              <a:rPr lang="en-US" sz="7657" dirty="0">
                <a:solidFill>
                  <a:srgbClr val="4A90E2"/>
                </a:solidFill>
                <a:latin typeface="Raleway"/>
                <a:ea typeface="Raleway"/>
                <a:cs typeface="Raleway"/>
                <a:sym typeface="Raleway"/>
              </a:rPr>
              <a:t>Key Points on EDA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64785" y="4512262"/>
            <a:ext cx="2405404" cy="1933116"/>
          </a:xfrm>
          <a:custGeom>
            <a:avLst/>
            <a:gdLst/>
            <a:ahLst/>
            <a:cxnLst/>
            <a:rect l="l" t="t" r="r" b="b"/>
            <a:pathLst>
              <a:path w="2405404" h="1933116">
                <a:moveTo>
                  <a:pt x="0" y="0"/>
                </a:moveTo>
                <a:lnTo>
                  <a:pt x="2405404" y="0"/>
                </a:lnTo>
                <a:lnTo>
                  <a:pt x="2405404" y="1933116"/>
                </a:lnTo>
                <a:lnTo>
                  <a:pt x="0" y="1933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705525" y="474500"/>
            <a:ext cx="1750863" cy="1543942"/>
          </a:xfrm>
          <a:custGeom>
            <a:avLst/>
            <a:gdLst/>
            <a:ahLst/>
            <a:cxnLst/>
            <a:rect l="l" t="t" r="r" b="b"/>
            <a:pathLst>
              <a:path w="1750863" h="1543942">
                <a:moveTo>
                  <a:pt x="0" y="0"/>
                </a:moveTo>
                <a:lnTo>
                  <a:pt x="1750863" y="0"/>
                </a:lnTo>
                <a:lnTo>
                  <a:pt x="1750863" y="1543943"/>
                </a:lnTo>
                <a:lnTo>
                  <a:pt x="0" y="1543943"/>
                </a:lnTo>
                <a:lnTo>
                  <a:pt x="0" y="0"/>
                </a:lnTo>
                <a:close/>
              </a:path>
            </a:pathLst>
          </a:custGeom>
          <a:blipFill>
            <a:blip r:embed="rId6"/>
            <a:stretch>
              <a:fillRect/>
            </a:stretch>
          </a:blipFill>
        </p:spPr>
      </p:sp>
      <p:sp>
        <p:nvSpPr>
          <p:cNvPr id="6" name="Freeform 6"/>
          <p:cNvSpPr/>
          <p:nvPr/>
        </p:nvSpPr>
        <p:spPr>
          <a:xfrm>
            <a:off x="5106450" y="4371783"/>
            <a:ext cx="2153689" cy="2214073"/>
          </a:xfrm>
          <a:custGeom>
            <a:avLst/>
            <a:gdLst/>
            <a:ahLst/>
            <a:cxnLst/>
            <a:rect l="l" t="t" r="r" b="b"/>
            <a:pathLst>
              <a:path w="2153689" h="2214073">
                <a:moveTo>
                  <a:pt x="0" y="0"/>
                </a:moveTo>
                <a:lnTo>
                  <a:pt x="2153689" y="0"/>
                </a:lnTo>
                <a:lnTo>
                  <a:pt x="2153689" y="2214073"/>
                </a:lnTo>
                <a:lnTo>
                  <a:pt x="0" y="22140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9144000" y="4512262"/>
            <a:ext cx="2154935" cy="2154935"/>
          </a:xfrm>
          <a:custGeom>
            <a:avLst/>
            <a:gdLst/>
            <a:ahLst/>
            <a:cxnLst/>
            <a:rect l="l" t="t" r="r" b="b"/>
            <a:pathLst>
              <a:path w="2154935" h="2154935">
                <a:moveTo>
                  <a:pt x="0" y="0"/>
                </a:moveTo>
                <a:lnTo>
                  <a:pt x="2154935" y="0"/>
                </a:lnTo>
                <a:lnTo>
                  <a:pt x="2154935" y="2154935"/>
                </a:lnTo>
                <a:lnTo>
                  <a:pt x="0" y="21549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3502862" y="4023320"/>
            <a:ext cx="1938209" cy="2562536"/>
          </a:xfrm>
          <a:custGeom>
            <a:avLst/>
            <a:gdLst/>
            <a:ahLst/>
            <a:cxnLst/>
            <a:rect l="l" t="t" r="r" b="b"/>
            <a:pathLst>
              <a:path w="1938209" h="2562536">
                <a:moveTo>
                  <a:pt x="0" y="0"/>
                </a:moveTo>
                <a:lnTo>
                  <a:pt x="1938209" y="0"/>
                </a:lnTo>
                <a:lnTo>
                  <a:pt x="1938209" y="2562536"/>
                </a:lnTo>
                <a:lnTo>
                  <a:pt x="0" y="25625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9" name="Group 9"/>
          <p:cNvGrpSpPr/>
          <p:nvPr/>
        </p:nvGrpSpPr>
        <p:grpSpPr>
          <a:xfrm>
            <a:off x="664785" y="666750"/>
            <a:ext cx="11203365" cy="2001470"/>
            <a:chOff x="0" y="0"/>
            <a:chExt cx="14937820" cy="2668626"/>
          </a:xfrm>
        </p:grpSpPr>
        <p:sp>
          <p:nvSpPr>
            <p:cNvPr id="10" name="TextBox 10"/>
            <p:cNvSpPr txBox="1"/>
            <p:nvPr/>
          </p:nvSpPr>
          <p:spPr>
            <a:xfrm>
              <a:off x="0" y="76200"/>
              <a:ext cx="14937820" cy="1752600"/>
            </a:xfrm>
            <a:prstGeom prst="rect">
              <a:avLst/>
            </a:prstGeom>
          </p:spPr>
          <p:txBody>
            <a:bodyPr lIns="0" tIns="0" rIns="0" bIns="0" rtlCol="0" anchor="t">
              <a:spAutoFit/>
            </a:bodyPr>
            <a:lstStyle/>
            <a:p>
              <a:pPr marL="0" lvl="0" indent="0" algn="l">
                <a:lnSpc>
                  <a:spcPts val="9900"/>
                </a:lnSpc>
              </a:pPr>
              <a:r>
                <a:rPr lang="en-US" sz="9000">
                  <a:solidFill>
                    <a:srgbClr val="4A90E2"/>
                  </a:solidFill>
                  <a:latin typeface="Raleway"/>
                  <a:ea typeface="Raleway"/>
                  <a:cs typeface="Raleway"/>
                  <a:sym typeface="Raleway"/>
                </a:rPr>
                <a:t>Presentation Agenda</a:t>
              </a:r>
            </a:p>
          </p:txBody>
        </p:sp>
        <p:sp>
          <p:nvSpPr>
            <p:cNvPr id="11" name="TextBox 11"/>
            <p:cNvSpPr txBox="1"/>
            <p:nvPr/>
          </p:nvSpPr>
          <p:spPr>
            <a:xfrm>
              <a:off x="0" y="1992351"/>
              <a:ext cx="14937820" cy="676275"/>
            </a:xfrm>
            <a:prstGeom prst="rect">
              <a:avLst/>
            </a:prstGeom>
          </p:spPr>
          <p:txBody>
            <a:bodyPr lIns="0" tIns="0" rIns="0" bIns="0" rtlCol="0" anchor="t">
              <a:spAutoFit/>
            </a:bodyPr>
            <a:lstStyle/>
            <a:p>
              <a:pPr marL="0" lvl="0" indent="0" algn="l">
                <a:lnSpc>
                  <a:spcPts val="4200"/>
                </a:lnSpc>
              </a:pPr>
              <a:r>
                <a:rPr lang="en-US" sz="3000">
                  <a:solidFill>
                    <a:srgbClr val="CCCCCC"/>
                  </a:solidFill>
                  <a:latin typeface="Raleway"/>
                  <a:ea typeface="Raleway"/>
                  <a:cs typeface="Raleway"/>
                  <a:sym typeface="Raleway"/>
                </a:rPr>
                <a:t>Overview of key topics in our analysis</a:t>
              </a:r>
            </a:p>
          </p:txBody>
        </p:sp>
      </p:grpSp>
      <p:sp>
        <p:nvSpPr>
          <p:cNvPr id="12" name="TextBox 12"/>
          <p:cNvSpPr txBox="1"/>
          <p:nvPr/>
        </p:nvSpPr>
        <p:spPr>
          <a:xfrm>
            <a:off x="671512" y="6886575"/>
            <a:ext cx="2590269" cy="1163320"/>
          </a:xfrm>
          <a:prstGeom prst="rect">
            <a:avLst/>
          </a:prstGeom>
        </p:spPr>
        <p:txBody>
          <a:bodyPr lIns="0" tIns="0" rIns="0" bIns="0" rtlCol="0" anchor="t">
            <a:spAutoFit/>
          </a:bodyPr>
          <a:lstStyle/>
          <a:p>
            <a:pPr marL="0" lvl="0" indent="0" algn="l">
              <a:lnSpc>
                <a:spcPts val="3079"/>
              </a:lnSpc>
            </a:pPr>
            <a:r>
              <a:rPr lang="en-US" sz="2199">
                <a:solidFill>
                  <a:srgbClr val="E6E6E6"/>
                </a:solidFill>
                <a:latin typeface="Raleway"/>
                <a:ea typeface="Raleway"/>
                <a:cs typeface="Raleway"/>
                <a:sym typeface="Raleway"/>
              </a:rPr>
              <a:t>Objective: Analyzing content trends on Netflix</a:t>
            </a:r>
          </a:p>
        </p:txBody>
      </p:sp>
      <p:sp>
        <p:nvSpPr>
          <p:cNvPr id="13" name="TextBox 13"/>
          <p:cNvSpPr txBox="1"/>
          <p:nvPr/>
        </p:nvSpPr>
        <p:spPr>
          <a:xfrm>
            <a:off x="4994990" y="6886575"/>
            <a:ext cx="2617503" cy="1163320"/>
          </a:xfrm>
          <a:prstGeom prst="rect">
            <a:avLst/>
          </a:prstGeom>
        </p:spPr>
        <p:txBody>
          <a:bodyPr lIns="0" tIns="0" rIns="0" bIns="0" rtlCol="0" anchor="t">
            <a:spAutoFit/>
          </a:bodyPr>
          <a:lstStyle/>
          <a:p>
            <a:pPr marL="0" lvl="0" indent="0" algn="l">
              <a:lnSpc>
                <a:spcPts val="3079"/>
              </a:lnSpc>
            </a:pPr>
            <a:r>
              <a:rPr lang="en-US" sz="2199">
                <a:solidFill>
                  <a:srgbClr val="E6E6E6"/>
                </a:solidFill>
                <a:latin typeface="Raleway"/>
                <a:ea typeface="Raleway"/>
                <a:cs typeface="Raleway"/>
                <a:sym typeface="Raleway"/>
              </a:rPr>
              <a:t>Dataset Overview: Understanding the collected data</a:t>
            </a:r>
          </a:p>
        </p:txBody>
      </p:sp>
      <p:sp>
        <p:nvSpPr>
          <p:cNvPr id="14" name="TextBox 14"/>
          <p:cNvSpPr txBox="1"/>
          <p:nvPr/>
        </p:nvSpPr>
        <p:spPr>
          <a:xfrm>
            <a:off x="9296400" y="6886575"/>
            <a:ext cx="2571750" cy="1553845"/>
          </a:xfrm>
          <a:prstGeom prst="rect">
            <a:avLst/>
          </a:prstGeom>
        </p:spPr>
        <p:txBody>
          <a:bodyPr lIns="0" tIns="0" rIns="0" bIns="0" rtlCol="0" anchor="t">
            <a:spAutoFit/>
          </a:bodyPr>
          <a:lstStyle/>
          <a:p>
            <a:pPr marL="0" lvl="0" indent="0" algn="l">
              <a:lnSpc>
                <a:spcPts val="3079"/>
              </a:lnSpc>
            </a:pPr>
            <a:r>
              <a:rPr lang="en-US" sz="2199">
                <a:solidFill>
                  <a:srgbClr val="E6E6E6"/>
                </a:solidFill>
                <a:latin typeface="Raleway"/>
                <a:ea typeface="Raleway"/>
                <a:cs typeface="Raleway"/>
                <a:sym typeface="Raleway"/>
              </a:rPr>
              <a:t>Libraries Used: Tools for data analysis and visualization</a:t>
            </a:r>
          </a:p>
        </p:txBody>
      </p:sp>
      <p:sp>
        <p:nvSpPr>
          <p:cNvPr id="15" name="TextBox 15"/>
          <p:cNvSpPr txBox="1"/>
          <p:nvPr/>
        </p:nvSpPr>
        <p:spPr>
          <a:xfrm>
            <a:off x="13611225" y="6886575"/>
            <a:ext cx="2571750" cy="1163320"/>
          </a:xfrm>
          <a:prstGeom prst="rect">
            <a:avLst/>
          </a:prstGeom>
        </p:spPr>
        <p:txBody>
          <a:bodyPr lIns="0" tIns="0" rIns="0" bIns="0" rtlCol="0" anchor="t">
            <a:spAutoFit/>
          </a:bodyPr>
          <a:lstStyle/>
          <a:p>
            <a:pPr marL="0" lvl="0" indent="0" algn="l">
              <a:lnSpc>
                <a:spcPts val="3079"/>
              </a:lnSpc>
            </a:pPr>
            <a:r>
              <a:rPr lang="en-US" sz="2199">
                <a:solidFill>
                  <a:srgbClr val="E6E6E6"/>
                </a:solidFill>
                <a:latin typeface="Raleway"/>
                <a:ea typeface="Raleway"/>
                <a:cs typeface="Raleway"/>
                <a:sym typeface="Raleway"/>
              </a:rPr>
              <a:t>Data Cleaning: Preparing data for analysis</a:t>
            </a:r>
          </a:p>
        </p:txBody>
      </p:sp>
      <p:sp>
        <p:nvSpPr>
          <p:cNvPr id="16" name="TextBox 16"/>
          <p:cNvSpPr txBox="1"/>
          <p:nvPr/>
        </p:nvSpPr>
        <p:spPr>
          <a:xfrm>
            <a:off x="17488928" y="9402749"/>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76445" y="512359"/>
            <a:ext cx="1661213" cy="2016035"/>
          </a:xfrm>
          <a:custGeom>
            <a:avLst/>
            <a:gdLst/>
            <a:ahLst/>
            <a:cxnLst/>
            <a:rect l="l" t="t" r="r" b="b"/>
            <a:pathLst>
              <a:path w="1661213" h="2016035">
                <a:moveTo>
                  <a:pt x="0" y="0"/>
                </a:moveTo>
                <a:lnTo>
                  <a:pt x="1661213" y="0"/>
                </a:lnTo>
                <a:lnTo>
                  <a:pt x="1661213" y="2016036"/>
                </a:lnTo>
                <a:lnTo>
                  <a:pt x="0" y="2016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66750" y="666750"/>
            <a:ext cx="16084016" cy="3589229"/>
            <a:chOff x="0" y="0"/>
            <a:chExt cx="21445355" cy="4785639"/>
          </a:xfrm>
        </p:grpSpPr>
        <p:sp>
          <p:nvSpPr>
            <p:cNvPr id="6" name="TextBox 6"/>
            <p:cNvSpPr txBox="1"/>
            <p:nvPr/>
          </p:nvSpPr>
          <p:spPr>
            <a:xfrm>
              <a:off x="0" y="76200"/>
              <a:ext cx="21445355" cy="1744006"/>
            </a:xfrm>
            <a:prstGeom prst="rect">
              <a:avLst/>
            </a:prstGeom>
          </p:spPr>
          <p:txBody>
            <a:bodyPr lIns="0" tIns="0" rIns="0" bIns="0" rtlCol="0" anchor="t">
              <a:spAutoFit/>
            </a:bodyPr>
            <a:lstStyle/>
            <a:p>
              <a:pPr marL="0" lvl="0" indent="0" algn="l">
                <a:lnSpc>
                  <a:spcPts val="9853"/>
                </a:lnSpc>
              </a:pPr>
              <a:r>
                <a:rPr lang="en-US" sz="8957">
                  <a:solidFill>
                    <a:srgbClr val="4A90E2"/>
                  </a:solidFill>
                  <a:latin typeface="Raleway"/>
                  <a:ea typeface="Raleway"/>
                  <a:cs typeface="Raleway"/>
                  <a:sym typeface="Raleway"/>
                </a:rPr>
                <a:t>Project Objective</a:t>
              </a:r>
            </a:p>
          </p:txBody>
        </p:sp>
        <p:sp>
          <p:nvSpPr>
            <p:cNvPr id="7" name="TextBox 7"/>
            <p:cNvSpPr txBox="1"/>
            <p:nvPr/>
          </p:nvSpPr>
          <p:spPr>
            <a:xfrm>
              <a:off x="0" y="2309705"/>
              <a:ext cx="21445355" cy="673410"/>
            </a:xfrm>
            <a:prstGeom prst="rect">
              <a:avLst/>
            </a:prstGeom>
          </p:spPr>
          <p:txBody>
            <a:bodyPr lIns="0" tIns="0" rIns="0" bIns="0" rtlCol="0" anchor="t">
              <a:spAutoFit/>
            </a:bodyPr>
            <a:lstStyle/>
            <a:p>
              <a:pPr marL="0" lvl="0" indent="0" algn="l">
                <a:lnSpc>
                  <a:spcPts val="4180"/>
                </a:lnSpc>
              </a:pPr>
              <a:r>
                <a:rPr lang="en-US" sz="2985">
                  <a:solidFill>
                    <a:srgbClr val="CCCCCC"/>
                  </a:solidFill>
                  <a:latin typeface="Raleway"/>
                  <a:ea typeface="Raleway"/>
                  <a:cs typeface="Raleway"/>
                  <a:sym typeface="Raleway"/>
                </a:rPr>
                <a:t>Analyzing Netflix Data Trends and Patterns</a:t>
              </a:r>
            </a:p>
          </p:txBody>
        </p:sp>
        <p:sp>
          <p:nvSpPr>
            <p:cNvPr id="8" name="TextBox 8"/>
            <p:cNvSpPr txBox="1"/>
            <p:nvPr/>
          </p:nvSpPr>
          <p:spPr>
            <a:xfrm>
              <a:off x="0" y="3526471"/>
              <a:ext cx="21445355" cy="1259169"/>
            </a:xfrm>
            <a:prstGeom prst="rect">
              <a:avLst/>
            </a:prstGeom>
          </p:spPr>
          <p:txBody>
            <a:bodyPr lIns="0" tIns="0" rIns="0" bIns="0" rtlCol="0" anchor="t">
              <a:spAutoFit/>
            </a:bodyPr>
            <a:lstStyle/>
            <a:p>
              <a:pPr marL="0" lvl="0" indent="0" algn="l">
                <a:lnSpc>
                  <a:spcPts val="3756"/>
                </a:lnSpc>
              </a:pPr>
              <a:r>
                <a:rPr lang="en-US" sz="2889">
                  <a:solidFill>
                    <a:srgbClr val="E6E6E6"/>
                  </a:solidFill>
                  <a:latin typeface="Raleway"/>
                  <a:ea typeface="Raleway"/>
                  <a:cs typeface="Raleway"/>
                  <a:sym typeface="Raleway"/>
                </a:rPr>
                <a:t>The aim of this project is to conduct a </a:t>
              </a:r>
              <a:r>
                <a:rPr lang="en-US" sz="2889" b="1">
                  <a:solidFill>
                    <a:srgbClr val="E6E6E6"/>
                  </a:solidFill>
                  <a:latin typeface="Raleway Bold"/>
                  <a:ea typeface="Raleway Bold"/>
                  <a:cs typeface="Raleway Bold"/>
                  <a:sym typeface="Raleway Bold"/>
                </a:rPr>
                <a:t>thorough analysis</a:t>
              </a:r>
              <a:r>
                <a:rPr lang="en-US" sz="2889">
                  <a:solidFill>
                    <a:srgbClr val="E6E6E6"/>
                  </a:solidFill>
                  <a:latin typeface="Raleway"/>
                  <a:ea typeface="Raleway"/>
                  <a:cs typeface="Raleway"/>
                  <a:sym typeface="Raleway"/>
                </a:rPr>
                <a:t> of Netflix data, uncovering significant relationships and patterns that inform trends in viewer preferences and content performance.</a:t>
              </a:r>
            </a:p>
          </p:txBody>
        </p:sp>
      </p:grpSp>
      <p:sp>
        <p:nvSpPr>
          <p:cNvPr id="9" name="TextBox 9"/>
          <p:cNvSpPr txBox="1"/>
          <p:nvPr/>
        </p:nvSpPr>
        <p:spPr>
          <a:xfrm>
            <a:off x="17485343"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4</a:t>
            </a:r>
          </a:p>
        </p:txBody>
      </p:sp>
      <p:sp>
        <p:nvSpPr>
          <p:cNvPr id="10" name="TextBox 10"/>
          <p:cNvSpPr txBox="1"/>
          <p:nvPr/>
        </p:nvSpPr>
        <p:spPr>
          <a:xfrm>
            <a:off x="444483" y="5874467"/>
            <a:ext cx="8699517" cy="3122308"/>
          </a:xfrm>
          <a:prstGeom prst="rect">
            <a:avLst/>
          </a:prstGeom>
        </p:spPr>
        <p:txBody>
          <a:bodyPr lIns="0" tIns="0" rIns="0" bIns="0" rtlCol="0" anchor="t">
            <a:spAutoFit/>
          </a:bodyPr>
          <a:lstStyle/>
          <a:p>
            <a:pPr marL="420897" lvl="1" indent="-210448" algn="l">
              <a:lnSpc>
                <a:spcPts val="2729"/>
              </a:lnSpc>
              <a:buAutoNum type="arabicPeriod"/>
            </a:pPr>
            <a:r>
              <a:rPr lang="en-US" sz="1949">
                <a:solidFill>
                  <a:srgbClr val="EDF4E0"/>
                </a:solidFill>
                <a:latin typeface="Old Standard"/>
                <a:ea typeface="Old Standard"/>
                <a:cs typeface="Old Standard"/>
                <a:sym typeface="Old Standard"/>
              </a:rPr>
              <a:t>UNDERSTAND DATA</a:t>
            </a:r>
          </a:p>
          <a:p>
            <a:pPr algn="l">
              <a:lnSpc>
                <a:spcPts val="2729"/>
              </a:lnSpc>
            </a:pPr>
            <a:r>
              <a:rPr lang="en-US" sz="1949">
                <a:solidFill>
                  <a:srgbClr val="EDF4E0"/>
                </a:solidFill>
                <a:latin typeface="Old Standard"/>
                <a:ea typeface="Old Standard"/>
                <a:cs typeface="Old Standard"/>
                <a:sym typeface="Old Standard"/>
              </a:rPr>
              <a:t>      Helps you understand the structure, patterns, and distribution of the data.</a:t>
            </a:r>
          </a:p>
          <a:p>
            <a:pPr algn="l">
              <a:lnSpc>
                <a:spcPts val="2729"/>
              </a:lnSpc>
            </a:pPr>
            <a:r>
              <a:rPr lang="en-US" sz="1949">
                <a:solidFill>
                  <a:srgbClr val="EDF4E0"/>
                </a:solidFill>
                <a:latin typeface="Old Standard"/>
                <a:ea typeface="Old Standard"/>
                <a:cs typeface="Old Standard"/>
                <a:sym typeface="Old Standard"/>
              </a:rPr>
              <a:t>   2.IDENTIFY OUTLIERS &amp; ERRORS</a:t>
            </a:r>
          </a:p>
          <a:p>
            <a:pPr algn="l">
              <a:lnSpc>
                <a:spcPts val="2729"/>
              </a:lnSpc>
            </a:pPr>
            <a:r>
              <a:rPr lang="en-US" sz="1949">
                <a:solidFill>
                  <a:srgbClr val="EDF4E0"/>
                </a:solidFill>
                <a:latin typeface="Old Standard"/>
                <a:ea typeface="Old Standard"/>
                <a:cs typeface="Old Standard"/>
                <a:sym typeface="Old Standard"/>
              </a:rPr>
              <a:t>        Detects unusual values, missing data, and incorrect entries.</a:t>
            </a:r>
          </a:p>
          <a:p>
            <a:pPr algn="l">
              <a:lnSpc>
                <a:spcPts val="2729"/>
              </a:lnSpc>
            </a:pPr>
            <a:r>
              <a:rPr lang="en-US" sz="1949">
                <a:solidFill>
                  <a:srgbClr val="EDF4E0"/>
                </a:solidFill>
                <a:latin typeface="Old Standard"/>
                <a:ea typeface="Old Standard"/>
                <a:cs typeface="Old Standard"/>
                <a:sym typeface="Old Standard"/>
              </a:rPr>
              <a:t>   3.FIND RELATIONSHIPS</a:t>
            </a:r>
          </a:p>
          <a:p>
            <a:pPr algn="l">
              <a:lnSpc>
                <a:spcPts val="2729"/>
              </a:lnSpc>
            </a:pPr>
            <a:r>
              <a:rPr lang="en-US" sz="1949">
                <a:solidFill>
                  <a:srgbClr val="EDF4E0"/>
                </a:solidFill>
                <a:latin typeface="Old Standard"/>
                <a:ea typeface="Old Standard"/>
                <a:cs typeface="Old Standard"/>
                <a:sym typeface="Old Standard"/>
              </a:rPr>
              <a:t>        Shows how different variables relate to each other (correlation, trends).</a:t>
            </a:r>
          </a:p>
          <a:p>
            <a:pPr algn="l">
              <a:lnSpc>
                <a:spcPts val="2729"/>
              </a:lnSpc>
            </a:pPr>
            <a:r>
              <a:rPr lang="en-US" sz="1949">
                <a:solidFill>
                  <a:srgbClr val="EDF4E0"/>
                </a:solidFill>
                <a:latin typeface="Old Standard"/>
                <a:ea typeface="Old Standard"/>
                <a:cs typeface="Old Standard"/>
                <a:sym typeface="Old Standard"/>
              </a:rPr>
              <a:t>   4.GUIDE FEATURE SELECTION</a:t>
            </a:r>
          </a:p>
          <a:p>
            <a:pPr algn="l">
              <a:lnSpc>
                <a:spcPts val="2729"/>
              </a:lnSpc>
            </a:pPr>
            <a:r>
              <a:rPr lang="en-US" sz="1949">
                <a:solidFill>
                  <a:srgbClr val="EDF4E0"/>
                </a:solidFill>
                <a:latin typeface="Old Standard"/>
                <a:ea typeface="Old Standard"/>
                <a:cs typeface="Old Standard"/>
                <a:sym typeface="Old Standard"/>
              </a:rPr>
              <a:t>        Helps decide which features are important for modeling.</a:t>
            </a:r>
          </a:p>
          <a:p>
            <a:pPr algn="l">
              <a:lnSpc>
                <a:spcPts val="2729"/>
              </a:lnSpc>
              <a:spcBef>
                <a:spcPct val="0"/>
              </a:spcBef>
            </a:pPr>
            <a:endParaRPr lang="en-US" sz="1949">
              <a:solidFill>
                <a:srgbClr val="EDF4E0"/>
              </a:solidFill>
              <a:latin typeface="Old Standard"/>
              <a:ea typeface="Old Standard"/>
              <a:cs typeface="Old Standard"/>
              <a:sym typeface="Old Standard"/>
            </a:endParaRPr>
          </a:p>
        </p:txBody>
      </p:sp>
      <p:sp>
        <p:nvSpPr>
          <p:cNvPr id="11" name="TextBox 11"/>
          <p:cNvSpPr txBox="1"/>
          <p:nvPr/>
        </p:nvSpPr>
        <p:spPr>
          <a:xfrm>
            <a:off x="9012183" y="6223146"/>
            <a:ext cx="9878411" cy="2773045"/>
          </a:xfrm>
          <a:prstGeom prst="rect">
            <a:avLst/>
          </a:prstGeom>
        </p:spPr>
        <p:txBody>
          <a:bodyPr lIns="0" tIns="0" rIns="0" bIns="0" rtlCol="0" anchor="t">
            <a:spAutoFit/>
          </a:bodyPr>
          <a:lstStyle/>
          <a:p>
            <a:pPr algn="l">
              <a:lnSpc>
                <a:spcPts val="3079"/>
              </a:lnSpc>
            </a:pPr>
            <a:r>
              <a:rPr lang="en-US" sz="2199">
                <a:solidFill>
                  <a:srgbClr val="FFFFFF"/>
                </a:solidFill>
                <a:latin typeface="Old Standard"/>
                <a:ea typeface="Old Standard"/>
                <a:cs typeface="Old Standard"/>
                <a:sym typeface="Old Standard"/>
              </a:rPr>
              <a:t>      </a:t>
            </a:r>
            <a:r>
              <a:rPr lang="en-US" sz="2199">
                <a:solidFill>
                  <a:srgbClr val="EDF4E0"/>
                </a:solidFill>
                <a:latin typeface="Old Standard"/>
                <a:ea typeface="Old Standard"/>
                <a:cs typeface="Old Standard"/>
                <a:sym typeface="Old Standard"/>
              </a:rPr>
              <a:t>5.SHAPE BUSINESS INSIGHTS</a:t>
            </a:r>
          </a:p>
          <a:p>
            <a:pPr algn="l">
              <a:lnSpc>
                <a:spcPts val="3079"/>
              </a:lnSpc>
            </a:pPr>
            <a:r>
              <a:rPr lang="en-US" sz="2199">
                <a:solidFill>
                  <a:srgbClr val="EDF4E0"/>
                </a:solidFill>
                <a:latin typeface="Old Standard"/>
                <a:ea typeface="Old Standard"/>
                <a:cs typeface="Old Standard"/>
                <a:sym typeface="Old Standard"/>
              </a:rPr>
              <a:t>         Reveals useful insights for decision-making.</a:t>
            </a:r>
          </a:p>
          <a:p>
            <a:pPr algn="l">
              <a:lnSpc>
                <a:spcPts val="3079"/>
              </a:lnSpc>
            </a:pPr>
            <a:r>
              <a:rPr lang="en-US" sz="2199">
                <a:solidFill>
                  <a:srgbClr val="EDF4E0"/>
                </a:solidFill>
                <a:latin typeface="Old Standard"/>
                <a:ea typeface="Old Standard"/>
                <a:cs typeface="Old Standard"/>
                <a:sym typeface="Old Standard"/>
              </a:rPr>
              <a:t>     6.IMPROVE MODEL PERFORMANCE</a:t>
            </a:r>
          </a:p>
          <a:p>
            <a:pPr algn="l">
              <a:lnSpc>
                <a:spcPts val="3079"/>
              </a:lnSpc>
            </a:pPr>
            <a:r>
              <a:rPr lang="en-US" sz="2199">
                <a:solidFill>
                  <a:srgbClr val="EDF4E0"/>
                </a:solidFill>
                <a:latin typeface="Old Standard"/>
                <a:ea typeface="Old Standard"/>
                <a:cs typeface="Old Standard"/>
                <a:sym typeface="Old Standard"/>
              </a:rPr>
              <a:t>         Ensures better model accuracy by cleaning and understanding data.</a:t>
            </a:r>
          </a:p>
          <a:p>
            <a:pPr algn="l">
              <a:lnSpc>
                <a:spcPts val="3079"/>
              </a:lnSpc>
            </a:pPr>
            <a:r>
              <a:rPr lang="en-US" sz="2199">
                <a:solidFill>
                  <a:srgbClr val="EDF4E0"/>
                </a:solidFill>
                <a:latin typeface="Old Standard"/>
                <a:ea typeface="Old Standard"/>
                <a:cs typeface="Old Standard"/>
                <a:sym typeface="Old Standard"/>
              </a:rPr>
              <a:t>      7.CHOOSE RIGHT VISUALIZATIONS &amp; MODELS</a:t>
            </a:r>
          </a:p>
          <a:p>
            <a:pPr algn="l">
              <a:lnSpc>
                <a:spcPts val="3079"/>
              </a:lnSpc>
            </a:pPr>
            <a:r>
              <a:rPr lang="en-US" sz="2199">
                <a:solidFill>
                  <a:srgbClr val="EDF4E0"/>
                </a:solidFill>
                <a:latin typeface="Old Standard"/>
                <a:ea typeface="Old Standard"/>
                <a:cs typeface="Old Standard"/>
                <a:sym typeface="Old Standard"/>
              </a:rPr>
              <a:t>          Helps decide suitable charts and machine learning algorithms.</a:t>
            </a:r>
          </a:p>
          <a:p>
            <a:pPr algn="ctr">
              <a:lnSpc>
                <a:spcPts val="3079"/>
              </a:lnSpc>
              <a:spcBef>
                <a:spcPct val="0"/>
              </a:spcBef>
            </a:pPr>
            <a:endParaRPr lang="en-US" sz="2199">
              <a:solidFill>
                <a:srgbClr val="EDF4E0"/>
              </a:solidFill>
              <a:latin typeface="Old Standard"/>
              <a:ea typeface="Old Standard"/>
              <a:cs typeface="Old Standard"/>
              <a:sym typeface="Old Standard"/>
            </a:endParaRPr>
          </a:p>
        </p:txBody>
      </p:sp>
      <p:sp>
        <p:nvSpPr>
          <p:cNvPr id="12" name="TextBox 12"/>
          <p:cNvSpPr txBox="1"/>
          <p:nvPr/>
        </p:nvSpPr>
        <p:spPr>
          <a:xfrm>
            <a:off x="671512" y="4599324"/>
            <a:ext cx="10707812" cy="915977"/>
          </a:xfrm>
          <a:prstGeom prst="rect">
            <a:avLst/>
          </a:prstGeom>
        </p:spPr>
        <p:txBody>
          <a:bodyPr lIns="0" tIns="0" rIns="0" bIns="0" rtlCol="0" anchor="t">
            <a:spAutoFit/>
          </a:bodyPr>
          <a:lstStyle/>
          <a:p>
            <a:pPr algn="ctr">
              <a:lnSpc>
                <a:spcPts val="6669"/>
              </a:lnSpc>
            </a:pPr>
            <a:r>
              <a:rPr lang="en-US" sz="4764">
                <a:solidFill>
                  <a:srgbClr val="0CC0DF"/>
                </a:solidFill>
                <a:latin typeface="Copperplate Gothic 29 BC Bold"/>
                <a:ea typeface="Copperplate Gothic 29 BC Bold"/>
                <a:cs typeface="Copperplate Gothic 29 BC Bold"/>
                <a:sym typeface="Copperplate Gothic 29 BC Bold"/>
              </a:rPr>
              <a:t>USE OF EDA (EXPLORATORY DATA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916817" y="8065067"/>
            <a:ext cx="1804909" cy="1545658"/>
          </a:xfrm>
          <a:custGeom>
            <a:avLst/>
            <a:gdLst/>
            <a:ahLst/>
            <a:cxnLst/>
            <a:rect l="l" t="t" r="r" b="b"/>
            <a:pathLst>
              <a:path w="1804909" h="1545658">
                <a:moveTo>
                  <a:pt x="0" y="0"/>
                </a:moveTo>
                <a:lnTo>
                  <a:pt x="1804908" y="0"/>
                </a:lnTo>
                <a:lnTo>
                  <a:pt x="1804908" y="1545658"/>
                </a:lnTo>
                <a:lnTo>
                  <a:pt x="0" y="15456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642483" y="2422665"/>
            <a:ext cx="12872297" cy="5441671"/>
          </a:xfrm>
          <a:custGeom>
            <a:avLst/>
            <a:gdLst/>
            <a:ahLst/>
            <a:cxnLst/>
            <a:rect l="l" t="t" r="r" b="b"/>
            <a:pathLst>
              <a:path w="12872297" h="5441671">
                <a:moveTo>
                  <a:pt x="0" y="0"/>
                </a:moveTo>
                <a:lnTo>
                  <a:pt x="12872298" y="0"/>
                </a:lnTo>
                <a:lnTo>
                  <a:pt x="12872298" y="5441670"/>
                </a:lnTo>
                <a:lnTo>
                  <a:pt x="0" y="5441670"/>
                </a:lnTo>
                <a:lnTo>
                  <a:pt x="0" y="0"/>
                </a:lnTo>
                <a:close/>
              </a:path>
            </a:pathLst>
          </a:custGeom>
          <a:blipFill>
            <a:blip r:embed="rId6"/>
            <a:stretch>
              <a:fillRect l="-4380"/>
            </a:stretch>
          </a:blipFill>
          <a:ln cap="rnd">
            <a:noFill/>
            <a:prstDash val="solid"/>
            <a:round/>
          </a:ln>
        </p:spPr>
      </p:sp>
      <p:sp>
        <p:nvSpPr>
          <p:cNvPr id="6" name="TextBox 6"/>
          <p:cNvSpPr txBox="1"/>
          <p:nvPr/>
        </p:nvSpPr>
        <p:spPr>
          <a:xfrm>
            <a:off x="1752600" y="773525"/>
            <a:ext cx="16089164" cy="1295400"/>
          </a:xfrm>
          <a:prstGeom prst="rect">
            <a:avLst/>
          </a:prstGeom>
        </p:spPr>
        <p:txBody>
          <a:bodyPr lIns="0" tIns="0" rIns="0" bIns="0" rtlCol="0" anchor="t">
            <a:spAutoFit/>
          </a:bodyPr>
          <a:lstStyle/>
          <a:p>
            <a:pPr marL="0" lvl="0" indent="0" algn="l">
              <a:lnSpc>
                <a:spcPts val="9900"/>
              </a:lnSpc>
            </a:pPr>
            <a:r>
              <a:rPr lang="en-US" sz="9000" u="none" strike="noStrike">
                <a:solidFill>
                  <a:srgbClr val="4A90E2"/>
                </a:solidFill>
                <a:latin typeface="Raleway"/>
                <a:ea typeface="Raleway"/>
                <a:cs typeface="Raleway"/>
                <a:sym typeface="Raleway"/>
              </a:rPr>
              <a:t>Overview of Netflix Dataset</a:t>
            </a:r>
          </a:p>
        </p:txBody>
      </p:sp>
      <p:grpSp>
        <p:nvGrpSpPr>
          <p:cNvPr id="7" name="Group 7"/>
          <p:cNvGrpSpPr/>
          <p:nvPr/>
        </p:nvGrpSpPr>
        <p:grpSpPr>
          <a:xfrm>
            <a:off x="4652243" y="7864335"/>
            <a:ext cx="8941363" cy="974412"/>
            <a:chOff x="0" y="0"/>
            <a:chExt cx="11921818" cy="1299216"/>
          </a:xfrm>
        </p:grpSpPr>
        <p:sp>
          <p:nvSpPr>
            <p:cNvPr id="8" name="TextBox 8"/>
            <p:cNvSpPr txBox="1"/>
            <p:nvPr/>
          </p:nvSpPr>
          <p:spPr>
            <a:xfrm>
              <a:off x="0" y="19050"/>
              <a:ext cx="11921818" cy="590550"/>
            </a:xfrm>
            <a:prstGeom prst="rect">
              <a:avLst/>
            </a:prstGeom>
          </p:spPr>
          <p:txBody>
            <a:bodyPr lIns="0" tIns="0" rIns="0" bIns="0" rtlCol="0" anchor="t">
              <a:spAutoFit/>
            </a:bodyPr>
            <a:lstStyle/>
            <a:p>
              <a:pPr marL="0" lvl="0" indent="0" algn="ctr">
                <a:lnSpc>
                  <a:spcPts val="3300"/>
                </a:lnSpc>
              </a:pPr>
              <a:r>
                <a:rPr lang="en-US" sz="3000" b="1" u="none" strike="noStrike">
                  <a:solidFill>
                    <a:srgbClr val="CCCCCC"/>
                  </a:solidFill>
                  <a:latin typeface="Raleway Bold"/>
                  <a:ea typeface="Raleway Bold"/>
                  <a:cs typeface="Raleway Bold"/>
                  <a:sym typeface="Raleway Bold"/>
                </a:rPr>
                <a:t>Dataset</a:t>
              </a:r>
            </a:p>
          </p:txBody>
        </p:sp>
        <p:sp>
          <p:nvSpPr>
            <p:cNvPr id="9" name="TextBox 9"/>
            <p:cNvSpPr txBox="1"/>
            <p:nvPr/>
          </p:nvSpPr>
          <p:spPr>
            <a:xfrm>
              <a:off x="0" y="805398"/>
              <a:ext cx="11921818" cy="493818"/>
            </a:xfrm>
            <a:prstGeom prst="rect">
              <a:avLst/>
            </a:prstGeom>
          </p:spPr>
          <p:txBody>
            <a:bodyPr lIns="0" tIns="0" rIns="0" bIns="0" rtlCol="0" anchor="t">
              <a:spAutoFit/>
            </a:bodyPr>
            <a:lstStyle/>
            <a:p>
              <a:pPr marL="0" lvl="0" indent="0" algn="ctr">
                <a:lnSpc>
                  <a:spcPts val="3080"/>
                </a:lnSpc>
              </a:pPr>
              <a:r>
                <a:rPr lang="en-US" sz="2200" u="none" strike="noStrike">
                  <a:solidFill>
                    <a:srgbClr val="E6E6E6"/>
                  </a:solidFill>
                  <a:latin typeface="Raleway"/>
                  <a:ea typeface="Raleway"/>
                  <a:cs typeface="Raleway"/>
                  <a:sym typeface="Raleway"/>
                </a:rPr>
                <a:t>A comprehensive collection of Netflix titles.</a:t>
              </a:r>
            </a:p>
          </p:txBody>
        </p:sp>
      </p:grpSp>
      <p:sp>
        <p:nvSpPr>
          <p:cNvPr id="10" name="TextBox 10"/>
          <p:cNvSpPr txBox="1"/>
          <p:nvPr/>
        </p:nvSpPr>
        <p:spPr>
          <a:xfrm>
            <a:off x="17359380"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5</a:t>
            </a:r>
          </a:p>
        </p:txBody>
      </p:sp>
      <p:sp>
        <p:nvSpPr>
          <p:cNvPr id="11" name="TextBox 11"/>
          <p:cNvSpPr txBox="1"/>
          <p:nvPr/>
        </p:nvSpPr>
        <p:spPr>
          <a:xfrm>
            <a:off x="2916817" y="8917233"/>
            <a:ext cx="12642942" cy="1047233"/>
          </a:xfrm>
          <a:prstGeom prst="rect">
            <a:avLst/>
          </a:prstGeom>
        </p:spPr>
        <p:txBody>
          <a:bodyPr lIns="0" tIns="0" rIns="0" bIns="0" rtlCol="0" anchor="t">
            <a:spAutoFit/>
          </a:bodyPr>
          <a:lstStyle/>
          <a:p>
            <a:pPr algn="ctr">
              <a:lnSpc>
                <a:spcPts val="4228"/>
              </a:lnSpc>
            </a:pPr>
            <a:r>
              <a:rPr lang="en-US" sz="3020" b="1">
                <a:solidFill>
                  <a:srgbClr val="EDF4E0"/>
                </a:solidFill>
                <a:latin typeface="Noto Serif Ethiopic Condensed Medium"/>
                <a:ea typeface="Noto Serif Ethiopic Condensed Medium"/>
                <a:cs typeface="Noto Serif Ethiopic Condensed Medium"/>
                <a:sym typeface="Noto Serif Ethiopic Condensed Medium"/>
              </a:rPr>
              <a:t>This dataset contains 8807 rows and 12 columns.</a:t>
            </a:r>
          </a:p>
          <a:p>
            <a:pPr algn="ctr">
              <a:lnSpc>
                <a:spcPts val="4228"/>
              </a:lnSpc>
              <a:spcBef>
                <a:spcPct val="0"/>
              </a:spcBef>
            </a:pPr>
            <a:endParaRPr lang="en-US" sz="3020" b="1">
              <a:solidFill>
                <a:srgbClr val="EDF4E0"/>
              </a:solidFill>
              <a:latin typeface="Noto Serif Ethiopic Condensed Medium"/>
              <a:ea typeface="Noto Serif Ethiopic Condensed Medium"/>
              <a:cs typeface="Noto Serif Ethiopic Condensed Medium"/>
              <a:sym typeface="Noto Serif Ethiopic Condensed Medium"/>
            </a:endParaRPr>
          </a:p>
        </p:txBody>
      </p:sp>
      <p:sp>
        <p:nvSpPr>
          <p:cNvPr id="12" name="Freeform 12"/>
          <p:cNvSpPr/>
          <p:nvPr/>
        </p:nvSpPr>
        <p:spPr>
          <a:xfrm flipH="1">
            <a:off x="13754850" y="8065067"/>
            <a:ext cx="1804909" cy="1545658"/>
          </a:xfrm>
          <a:custGeom>
            <a:avLst/>
            <a:gdLst/>
            <a:ahLst/>
            <a:cxnLst/>
            <a:rect l="l" t="t" r="r" b="b"/>
            <a:pathLst>
              <a:path w="1804909" h="1545658">
                <a:moveTo>
                  <a:pt x="1804908" y="0"/>
                </a:moveTo>
                <a:lnTo>
                  <a:pt x="0" y="0"/>
                </a:lnTo>
                <a:lnTo>
                  <a:pt x="0" y="1545658"/>
                </a:lnTo>
                <a:lnTo>
                  <a:pt x="1804908" y="1545658"/>
                </a:lnTo>
                <a:lnTo>
                  <a:pt x="1804908"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94354" y="3699011"/>
            <a:ext cx="14269446" cy="5626733"/>
          </a:xfrm>
          <a:prstGeom prst="rect">
            <a:avLst/>
          </a:prstGeom>
        </p:spPr>
        <p:txBody>
          <a:bodyPr wrap="square" lIns="0" tIns="0" rIns="0" bIns="0" rtlCol="0" anchor="t">
            <a:spAutoFit/>
          </a:bodyPr>
          <a:lstStyle/>
          <a:p>
            <a:pPr marL="756810" lvl="1" indent="-378405" algn="l">
              <a:lnSpc>
                <a:spcPts val="4907"/>
              </a:lnSpc>
              <a:buFont typeface="Arial"/>
              <a:buChar char="•"/>
            </a:pPr>
            <a:r>
              <a:rPr lang="en-US" sz="3505" dirty="0">
                <a:solidFill>
                  <a:srgbClr val="8C52FF"/>
                </a:solidFill>
                <a:latin typeface="DM Sans"/>
                <a:ea typeface="DM Sans"/>
                <a:cs typeface="DM Sans"/>
                <a:sym typeface="DM Sans"/>
              </a:rPr>
              <a:t>Pandas</a:t>
            </a:r>
            <a:r>
              <a:rPr lang="en-US" sz="3505" dirty="0">
                <a:solidFill>
                  <a:srgbClr val="FFFFFF"/>
                </a:solidFill>
                <a:latin typeface="DM Sans"/>
                <a:ea typeface="DM Sans"/>
                <a:cs typeface="DM Sans"/>
                <a:sym typeface="DM Sans"/>
              </a:rPr>
              <a:t> : Data cleaning, handling, and manipulation</a:t>
            </a:r>
          </a:p>
          <a:p>
            <a:pPr algn="l">
              <a:lnSpc>
                <a:spcPts val="4907"/>
              </a:lnSpc>
            </a:pPr>
            <a:endParaRPr lang="en-US" sz="3505" dirty="0">
              <a:solidFill>
                <a:srgbClr val="FFFFFF"/>
              </a:solidFill>
              <a:latin typeface="DM Sans"/>
              <a:ea typeface="DM Sans"/>
              <a:cs typeface="DM Sans"/>
              <a:sym typeface="DM Sans"/>
            </a:endParaRPr>
          </a:p>
          <a:p>
            <a:pPr marL="756810" lvl="1" indent="-378405" algn="l">
              <a:lnSpc>
                <a:spcPts val="4907"/>
              </a:lnSpc>
              <a:buFont typeface="Arial"/>
              <a:buChar char="•"/>
            </a:pPr>
            <a:r>
              <a:rPr lang="en-US" sz="3505" dirty="0">
                <a:solidFill>
                  <a:srgbClr val="1800AD"/>
                </a:solidFill>
                <a:latin typeface="DM Sans"/>
                <a:ea typeface="DM Sans"/>
                <a:cs typeface="DM Sans"/>
                <a:sym typeface="DM Sans"/>
              </a:rPr>
              <a:t>NumPy</a:t>
            </a:r>
            <a:r>
              <a:rPr lang="en-US" sz="3505" dirty="0">
                <a:solidFill>
                  <a:srgbClr val="FFFFFF"/>
                </a:solidFill>
                <a:latin typeface="DM Sans"/>
                <a:ea typeface="DM Sans"/>
                <a:cs typeface="DM Sans"/>
                <a:sym typeface="DM Sans"/>
              </a:rPr>
              <a:t> : Numerical operations</a:t>
            </a:r>
          </a:p>
          <a:p>
            <a:pPr algn="l">
              <a:lnSpc>
                <a:spcPts val="4907"/>
              </a:lnSpc>
            </a:pPr>
            <a:endParaRPr lang="en-US" sz="3505" dirty="0">
              <a:solidFill>
                <a:srgbClr val="FFFFFF"/>
              </a:solidFill>
              <a:latin typeface="DM Sans"/>
              <a:ea typeface="DM Sans"/>
              <a:cs typeface="DM Sans"/>
              <a:sym typeface="DM Sans"/>
            </a:endParaRPr>
          </a:p>
          <a:p>
            <a:pPr marL="756810" lvl="1" indent="-378405" algn="l">
              <a:lnSpc>
                <a:spcPts val="4907"/>
              </a:lnSpc>
              <a:buFont typeface="Arial"/>
              <a:buChar char="•"/>
            </a:pPr>
            <a:r>
              <a:rPr lang="en-US" sz="3505" dirty="0">
                <a:solidFill>
                  <a:srgbClr val="FF66C4"/>
                </a:solidFill>
                <a:latin typeface="DM Sans"/>
                <a:ea typeface="DM Sans"/>
                <a:cs typeface="DM Sans"/>
                <a:sym typeface="DM Sans"/>
              </a:rPr>
              <a:t>Matplotlib</a:t>
            </a:r>
            <a:r>
              <a:rPr lang="en-US" sz="3505" dirty="0">
                <a:solidFill>
                  <a:srgbClr val="FFFFFF"/>
                </a:solidFill>
                <a:latin typeface="DM Sans"/>
                <a:ea typeface="DM Sans"/>
                <a:cs typeface="DM Sans"/>
                <a:sym typeface="DM Sans"/>
              </a:rPr>
              <a:t> : Basic plotting and visualization</a:t>
            </a:r>
          </a:p>
          <a:p>
            <a:pPr algn="l">
              <a:lnSpc>
                <a:spcPts val="4907"/>
              </a:lnSpc>
            </a:pPr>
            <a:endParaRPr lang="en-US" sz="3505" dirty="0">
              <a:solidFill>
                <a:srgbClr val="FFFFFF"/>
              </a:solidFill>
              <a:latin typeface="DM Sans"/>
              <a:ea typeface="DM Sans"/>
              <a:cs typeface="DM Sans"/>
              <a:sym typeface="DM Sans"/>
            </a:endParaRPr>
          </a:p>
          <a:p>
            <a:pPr marL="756810" lvl="1" indent="-378405" algn="l">
              <a:lnSpc>
                <a:spcPts val="4907"/>
              </a:lnSpc>
              <a:buFont typeface="Arial"/>
              <a:buChar char="•"/>
            </a:pPr>
            <a:r>
              <a:rPr lang="en-US" sz="3505" dirty="0">
                <a:solidFill>
                  <a:srgbClr val="FF5757"/>
                </a:solidFill>
                <a:latin typeface="DM Sans"/>
                <a:ea typeface="DM Sans"/>
                <a:cs typeface="DM Sans"/>
                <a:sym typeface="DM Sans"/>
              </a:rPr>
              <a:t>Seaborn</a:t>
            </a:r>
            <a:r>
              <a:rPr lang="en-US" sz="3505" dirty="0">
                <a:solidFill>
                  <a:srgbClr val="FFFFFF"/>
                </a:solidFill>
                <a:latin typeface="DM Sans"/>
                <a:ea typeface="DM Sans"/>
                <a:cs typeface="DM Sans"/>
                <a:sym typeface="DM Sans"/>
              </a:rPr>
              <a:t> : Advanced &amp; beautiful visualizations</a:t>
            </a:r>
          </a:p>
          <a:p>
            <a:pPr algn="l">
              <a:lnSpc>
                <a:spcPts val="4907"/>
              </a:lnSpc>
            </a:pPr>
            <a:endParaRPr lang="en-US" sz="3505" dirty="0">
              <a:solidFill>
                <a:srgbClr val="FFFFFF"/>
              </a:solidFill>
              <a:latin typeface="DM Sans"/>
              <a:ea typeface="DM Sans"/>
              <a:cs typeface="DM Sans"/>
              <a:sym typeface="DM Sans"/>
            </a:endParaRPr>
          </a:p>
          <a:p>
            <a:pPr algn="l">
              <a:lnSpc>
                <a:spcPts val="4907"/>
              </a:lnSpc>
            </a:pPr>
            <a:endParaRPr lang="en-US" sz="3505" dirty="0">
              <a:solidFill>
                <a:srgbClr val="FFFFFF"/>
              </a:solidFill>
              <a:latin typeface="DM Sans"/>
              <a:ea typeface="DM Sans"/>
              <a:cs typeface="DM Sans"/>
              <a:sym typeface="DM Sans"/>
            </a:endParaRPr>
          </a:p>
        </p:txBody>
      </p:sp>
      <p:sp>
        <p:nvSpPr>
          <p:cNvPr id="5" name="Freeform 5"/>
          <p:cNvSpPr/>
          <p:nvPr/>
        </p:nvSpPr>
        <p:spPr>
          <a:xfrm>
            <a:off x="894354" y="6078156"/>
            <a:ext cx="877200" cy="877200"/>
          </a:xfrm>
          <a:custGeom>
            <a:avLst/>
            <a:gdLst/>
            <a:ahLst/>
            <a:cxnLst/>
            <a:rect l="l" t="t" r="r" b="b"/>
            <a:pathLst>
              <a:path w="877200" h="877200">
                <a:moveTo>
                  <a:pt x="0" y="0"/>
                </a:moveTo>
                <a:lnTo>
                  <a:pt x="877200" y="0"/>
                </a:lnTo>
                <a:lnTo>
                  <a:pt x="877200" y="877200"/>
                </a:lnTo>
                <a:lnTo>
                  <a:pt x="0" y="87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94354" y="3577887"/>
            <a:ext cx="877200" cy="877200"/>
          </a:xfrm>
          <a:custGeom>
            <a:avLst/>
            <a:gdLst/>
            <a:ahLst/>
            <a:cxnLst/>
            <a:rect l="l" t="t" r="r" b="b"/>
            <a:pathLst>
              <a:path w="877200" h="877200">
                <a:moveTo>
                  <a:pt x="0" y="0"/>
                </a:moveTo>
                <a:lnTo>
                  <a:pt x="877200" y="0"/>
                </a:lnTo>
                <a:lnTo>
                  <a:pt x="877200" y="877200"/>
                </a:lnTo>
                <a:lnTo>
                  <a:pt x="0" y="877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988398" y="4922066"/>
            <a:ext cx="689111" cy="689111"/>
          </a:xfrm>
          <a:custGeom>
            <a:avLst/>
            <a:gdLst/>
            <a:ahLst/>
            <a:cxnLst/>
            <a:rect l="l" t="t" r="r" b="b"/>
            <a:pathLst>
              <a:path w="689111" h="689111">
                <a:moveTo>
                  <a:pt x="0" y="0"/>
                </a:moveTo>
                <a:lnTo>
                  <a:pt x="689111" y="0"/>
                </a:lnTo>
                <a:lnTo>
                  <a:pt x="689111" y="689111"/>
                </a:lnTo>
                <a:lnTo>
                  <a:pt x="0" y="689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894354" y="7422081"/>
            <a:ext cx="814271" cy="814271"/>
          </a:xfrm>
          <a:custGeom>
            <a:avLst/>
            <a:gdLst/>
            <a:ahLst/>
            <a:cxnLst/>
            <a:rect l="l" t="t" r="r" b="b"/>
            <a:pathLst>
              <a:path w="814271" h="814271">
                <a:moveTo>
                  <a:pt x="0" y="0"/>
                </a:moveTo>
                <a:lnTo>
                  <a:pt x="814271" y="0"/>
                </a:lnTo>
                <a:lnTo>
                  <a:pt x="814271" y="814271"/>
                </a:lnTo>
                <a:lnTo>
                  <a:pt x="0" y="8142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7485343"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6</a:t>
            </a:r>
          </a:p>
        </p:txBody>
      </p:sp>
      <p:grpSp>
        <p:nvGrpSpPr>
          <p:cNvPr id="10" name="Group 10"/>
          <p:cNvGrpSpPr/>
          <p:nvPr/>
        </p:nvGrpSpPr>
        <p:grpSpPr>
          <a:xfrm>
            <a:off x="894354" y="593619"/>
            <a:ext cx="13208441" cy="2247900"/>
            <a:chOff x="0" y="0"/>
            <a:chExt cx="17611255" cy="2997200"/>
          </a:xfrm>
        </p:grpSpPr>
        <p:sp>
          <p:nvSpPr>
            <p:cNvPr id="11" name="TextBox 11"/>
            <p:cNvSpPr txBox="1"/>
            <p:nvPr/>
          </p:nvSpPr>
          <p:spPr>
            <a:xfrm>
              <a:off x="0" y="76200"/>
              <a:ext cx="17611255" cy="1752600"/>
            </a:xfrm>
            <a:prstGeom prst="rect">
              <a:avLst/>
            </a:prstGeom>
          </p:spPr>
          <p:txBody>
            <a:bodyPr lIns="0" tIns="0" rIns="0" bIns="0" rtlCol="0" anchor="t">
              <a:spAutoFit/>
            </a:bodyPr>
            <a:lstStyle/>
            <a:p>
              <a:pPr marL="0" lvl="0" indent="0" algn="l">
                <a:lnSpc>
                  <a:spcPts val="9900"/>
                </a:lnSpc>
              </a:pPr>
              <a:r>
                <a:rPr lang="en-US" sz="9000">
                  <a:solidFill>
                    <a:srgbClr val="4A90E2"/>
                  </a:solidFill>
                  <a:latin typeface="Raleway"/>
                  <a:ea typeface="Raleway"/>
                  <a:cs typeface="Raleway"/>
                  <a:sym typeface="Raleway"/>
                </a:rPr>
                <a:t>Libraries Used</a:t>
              </a:r>
            </a:p>
          </p:txBody>
        </p:sp>
        <p:sp>
          <p:nvSpPr>
            <p:cNvPr id="12" name="TextBox 12"/>
            <p:cNvSpPr txBox="1"/>
            <p:nvPr/>
          </p:nvSpPr>
          <p:spPr>
            <a:xfrm>
              <a:off x="0" y="2320925"/>
              <a:ext cx="17611255" cy="676275"/>
            </a:xfrm>
            <a:prstGeom prst="rect">
              <a:avLst/>
            </a:prstGeom>
          </p:spPr>
          <p:txBody>
            <a:bodyPr lIns="0" tIns="0" rIns="0" bIns="0" rtlCol="0" anchor="t">
              <a:spAutoFit/>
            </a:bodyPr>
            <a:lstStyle/>
            <a:p>
              <a:pPr marL="0" lvl="0" indent="0" algn="l">
                <a:lnSpc>
                  <a:spcPts val="4200"/>
                </a:lnSpc>
              </a:pPr>
              <a:r>
                <a:rPr lang="en-US" sz="3000">
                  <a:solidFill>
                    <a:srgbClr val="CCCCCC"/>
                  </a:solidFill>
                  <a:latin typeface="Raleway"/>
                  <a:ea typeface="Raleway"/>
                  <a:cs typeface="Raleway"/>
                  <a:sym typeface="Raleway"/>
                </a:rPr>
                <a:t>Essential Python libraries for data analysis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348565" y="666750"/>
            <a:ext cx="2133346" cy="1858431"/>
          </a:xfrm>
          <a:custGeom>
            <a:avLst/>
            <a:gdLst/>
            <a:ahLst/>
            <a:cxnLst/>
            <a:rect l="l" t="t" r="r" b="b"/>
            <a:pathLst>
              <a:path w="2133346" h="1858431">
                <a:moveTo>
                  <a:pt x="0" y="0"/>
                </a:moveTo>
                <a:lnTo>
                  <a:pt x="2133346" y="0"/>
                </a:lnTo>
                <a:lnTo>
                  <a:pt x="2133346" y="1858431"/>
                </a:lnTo>
                <a:lnTo>
                  <a:pt x="0" y="1858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66750" y="666750"/>
            <a:ext cx="13208441" cy="3382010"/>
            <a:chOff x="0" y="0"/>
            <a:chExt cx="17611255" cy="4509346"/>
          </a:xfrm>
        </p:grpSpPr>
        <p:sp>
          <p:nvSpPr>
            <p:cNvPr id="6" name="TextBox 6"/>
            <p:cNvSpPr txBox="1"/>
            <p:nvPr/>
          </p:nvSpPr>
          <p:spPr>
            <a:xfrm>
              <a:off x="0" y="76200"/>
              <a:ext cx="17611255" cy="1752600"/>
            </a:xfrm>
            <a:prstGeom prst="rect">
              <a:avLst/>
            </a:prstGeom>
          </p:spPr>
          <p:txBody>
            <a:bodyPr lIns="0" tIns="0" rIns="0" bIns="0" rtlCol="0" anchor="t">
              <a:spAutoFit/>
            </a:bodyPr>
            <a:lstStyle/>
            <a:p>
              <a:pPr marL="0" lvl="0" indent="0" algn="l">
                <a:lnSpc>
                  <a:spcPts val="9900"/>
                </a:lnSpc>
              </a:pPr>
              <a:r>
                <a:rPr lang="en-US" sz="9000">
                  <a:solidFill>
                    <a:srgbClr val="4A90E2"/>
                  </a:solidFill>
                  <a:latin typeface="Raleway"/>
                  <a:ea typeface="Raleway"/>
                  <a:cs typeface="Raleway"/>
                  <a:sym typeface="Raleway"/>
                </a:rPr>
                <a:t>Data Cleaning</a:t>
              </a:r>
            </a:p>
          </p:txBody>
        </p:sp>
        <p:sp>
          <p:nvSpPr>
            <p:cNvPr id="7" name="TextBox 7"/>
            <p:cNvSpPr txBox="1"/>
            <p:nvPr/>
          </p:nvSpPr>
          <p:spPr>
            <a:xfrm>
              <a:off x="0" y="2320925"/>
              <a:ext cx="17611255" cy="676275"/>
            </a:xfrm>
            <a:prstGeom prst="rect">
              <a:avLst/>
            </a:prstGeom>
          </p:spPr>
          <p:txBody>
            <a:bodyPr lIns="0" tIns="0" rIns="0" bIns="0" rtlCol="0" anchor="t">
              <a:spAutoFit/>
            </a:bodyPr>
            <a:lstStyle/>
            <a:p>
              <a:pPr marL="0" lvl="0" indent="0" algn="l">
                <a:lnSpc>
                  <a:spcPts val="4200"/>
                </a:lnSpc>
              </a:pPr>
              <a:r>
                <a:rPr lang="en-US" sz="3000">
                  <a:solidFill>
                    <a:srgbClr val="CCCCCC"/>
                  </a:solidFill>
                  <a:latin typeface="Raleway"/>
                  <a:ea typeface="Raleway"/>
                  <a:cs typeface="Raleway"/>
                  <a:sym typeface="Raleway"/>
                </a:rPr>
                <a:t>Addressing Missing Data and Duplicates</a:t>
              </a:r>
            </a:p>
          </p:txBody>
        </p:sp>
        <p:sp>
          <p:nvSpPr>
            <p:cNvPr id="8" name="TextBox 8"/>
            <p:cNvSpPr txBox="1"/>
            <p:nvPr/>
          </p:nvSpPr>
          <p:spPr>
            <a:xfrm>
              <a:off x="0" y="3552825"/>
              <a:ext cx="17611255" cy="956522"/>
            </a:xfrm>
            <a:prstGeom prst="rect">
              <a:avLst/>
            </a:prstGeom>
          </p:spPr>
          <p:txBody>
            <a:bodyPr lIns="0" tIns="0" rIns="0" bIns="0" rtlCol="0" anchor="t">
              <a:spAutoFit/>
            </a:bodyPr>
            <a:lstStyle/>
            <a:p>
              <a:pPr marL="0" lvl="0" indent="0" algn="l">
                <a:lnSpc>
                  <a:spcPts val="2860"/>
                </a:lnSpc>
              </a:pPr>
              <a:r>
                <a:rPr lang="en-US" sz="2200">
                  <a:solidFill>
                    <a:srgbClr val="E6E6E6"/>
                  </a:solidFill>
                  <a:latin typeface="Raleway"/>
                  <a:ea typeface="Raleway"/>
                  <a:cs typeface="Raleway"/>
                  <a:sym typeface="Raleway"/>
                </a:rPr>
                <a:t>Effective data cleaning ensures accurate analysis. This includes identifying and </a:t>
              </a:r>
              <a:r>
                <a:rPr lang="en-US" sz="2200" b="1">
                  <a:solidFill>
                    <a:srgbClr val="E6E6E6"/>
                  </a:solidFill>
                  <a:latin typeface="Raleway Bold"/>
                  <a:ea typeface="Raleway Bold"/>
                  <a:cs typeface="Raleway Bold"/>
                  <a:sym typeface="Raleway Bold"/>
                </a:rPr>
                <a:t>removing duplicates</a:t>
              </a:r>
              <a:r>
                <a:rPr lang="en-US" sz="2200">
                  <a:solidFill>
                    <a:srgbClr val="E6E6E6"/>
                  </a:solidFill>
                  <a:latin typeface="Raleway"/>
                  <a:ea typeface="Raleway"/>
                  <a:cs typeface="Raleway"/>
                  <a:sym typeface="Raleway"/>
                </a:rPr>
                <a:t>, as well as </a:t>
              </a:r>
              <a:r>
                <a:rPr lang="en-US" sz="2200" b="1">
                  <a:solidFill>
                    <a:srgbClr val="E6E6E6"/>
                  </a:solidFill>
                  <a:latin typeface="Raleway Bold"/>
                  <a:ea typeface="Raleway Bold"/>
                  <a:cs typeface="Raleway Bold"/>
                  <a:sym typeface="Raleway Bold"/>
                </a:rPr>
                <a:t>imputing missing values</a:t>
              </a:r>
              <a:r>
                <a:rPr lang="en-US" sz="2200">
                  <a:solidFill>
                    <a:srgbClr val="E6E6E6"/>
                  </a:solidFill>
                  <a:latin typeface="Raleway"/>
                  <a:ea typeface="Raleway"/>
                  <a:cs typeface="Raleway"/>
                  <a:sym typeface="Raleway"/>
                </a:rPr>
                <a:t> to maintain dataset integrity for reliable insights.</a:t>
              </a:r>
            </a:p>
          </p:txBody>
        </p:sp>
      </p:grpSp>
      <p:sp>
        <p:nvSpPr>
          <p:cNvPr id="9" name="TextBox 9"/>
          <p:cNvSpPr txBox="1"/>
          <p:nvPr/>
        </p:nvSpPr>
        <p:spPr>
          <a:xfrm>
            <a:off x="17485343"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7</a:t>
            </a:r>
          </a:p>
        </p:txBody>
      </p:sp>
      <p:sp>
        <p:nvSpPr>
          <p:cNvPr id="10" name="TextBox 10"/>
          <p:cNvSpPr txBox="1"/>
          <p:nvPr/>
        </p:nvSpPr>
        <p:spPr>
          <a:xfrm>
            <a:off x="666750" y="4823050"/>
            <a:ext cx="7271504" cy="2902171"/>
          </a:xfrm>
          <a:prstGeom prst="rect">
            <a:avLst/>
          </a:prstGeom>
        </p:spPr>
        <p:txBody>
          <a:bodyPr lIns="0" tIns="0" rIns="0" bIns="0" rtlCol="0" anchor="t">
            <a:spAutoFit/>
          </a:bodyPr>
          <a:lstStyle/>
          <a:p>
            <a:pPr marL="591842" lvl="1" indent="-295921" algn="l">
              <a:lnSpc>
                <a:spcPts val="3837"/>
              </a:lnSpc>
              <a:buFont typeface="Arial"/>
              <a:buChar char="•"/>
            </a:pPr>
            <a:r>
              <a:rPr lang="en-US" sz="2741">
                <a:solidFill>
                  <a:srgbClr val="FFFFFF"/>
                </a:solidFill>
                <a:latin typeface="Lora"/>
                <a:ea typeface="Lora"/>
                <a:cs typeface="Lora"/>
                <a:sym typeface="Lora"/>
              </a:rPr>
              <a:t>Handle missing values (drop or fill)</a:t>
            </a:r>
          </a:p>
          <a:p>
            <a:pPr marL="591842" lvl="1" indent="-295921" algn="l">
              <a:lnSpc>
                <a:spcPts val="3837"/>
              </a:lnSpc>
              <a:buFont typeface="Arial"/>
              <a:buChar char="•"/>
            </a:pPr>
            <a:r>
              <a:rPr lang="en-US" sz="2741">
                <a:solidFill>
                  <a:srgbClr val="FFFFFF"/>
                </a:solidFill>
                <a:latin typeface="Lora"/>
                <a:ea typeface="Lora"/>
                <a:cs typeface="Lora"/>
                <a:sym typeface="Lora"/>
              </a:rPr>
              <a:t>Convert “Date Added” to datetime format</a:t>
            </a:r>
          </a:p>
          <a:p>
            <a:pPr marL="591842" lvl="1" indent="-295921" algn="l">
              <a:lnSpc>
                <a:spcPts val="3837"/>
              </a:lnSpc>
              <a:buFont typeface="Arial"/>
              <a:buChar char="•"/>
            </a:pPr>
            <a:r>
              <a:rPr lang="en-US" sz="2741">
                <a:solidFill>
                  <a:srgbClr val="FFFFFF"/>
                </a:solidFill>
                <a:latin typeface="Lora"/>
                <a:ea typeface="Lora"/>
                <a:cs typeface="Lora"/>
                <a:sym typeface="Lora"/>
              </a:rPr>
              <a:t>Extract “year” and “month” from date</a:t>
            </a:r>
          </a:p>
          <a:p>
            <a:pPr marL="591842" lvl="1" indent="-295921" algn="l">
              <a:lnSpc>
                <a:spcPts val="3837"/>
              </a:lnSpc>
              <a:buFont typeface="Arial"/>
              <a:buChar char="•"/>
            </a:pPr>
            <a:r>
              <a:rPr lang="en-US" sz="2741">
                <a:solidFill>
                  <a:srgbClr val="FFFFFF"/>
                </a:solidFill>
                <a:latin typeface="Lora"/>
                <a:ea typeface="Lora"/>
                <a:cs typeface="Lora"/>
                <a:sym typeface="Lora"/>
              </a:rPr>
              <a:t>Fill null values</a:t>
            </a:r>
          </a:p>
          <a:p>
            <a:pPr algn="l">
              <a:lnSpc>
                <a:spcPts val="3837"/>
              </a:lnSpc>
            </a:pPr>
            <a:endParaRPr lang="en-US" sz="2741">
              <a:solidFill>
                <a:srgbClr val="FFFFFF"/>
              </a:solidFill>
              <a:latin typeface="Lora"/>
              <a:ea typeface="Lora"/>
              <a:cs typeface="Lora"/>
              <a:sym typeface="Lora"/>
            </a:endParaRPr>
          </a:p>
          <a:p>
            <a:pPr algn="l">
              <a:lnSpc>
                <a:spcPts val="3837"/>
              </a:lnSpc>
              <a:spcBef>
                <a:spcPct val="0"/>
              </a:spcBef>
            </a:pPr>
            <a:endParaRPr lang="en-US" sz="2741">
              <a:solidFill>
                <a:srgbClr val="FFFFFF"/>
              </a:solidFill>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410794">
            <a:off x="14883321" y="-3075217"/>
            <a:ext cx="7440338" cy="5072958"/>
          </a:xfrm>
          <a:custGeom>
            <a:avLst/>
            <a:gdLst/>
            <a:ahLst/>
            <a:cxnLst/>
            <a:rect l="l" t="t" r="r" b="b"/>
            <a:pathLst>
              <a:path w="7440338" h="5072958">
                <a:moveTo>
                  <a:pt x="0" y="0"/>
                </a:moveTo>
                <a:lnTo>
                  <a:pt x="7440338" y="0"/>
                </a:lnTo>
                <a:lnTo>
                  <a:pt x="7440338" y="5072958"/>
                </a:lnTo>
                <a:lnTo>
                  <a:pt x="0" y="5072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5"/>
          <p:cNvPicPr>
            <a:picLocks noChangeAspect="1"/>
          </p:cNvPicPr>
          <p:nvPr/>
        </p:nvPicPr>
        <p:blipFill>
          <a:blip r:embed="rId6"/>
          <a:srcRect/>
          <a:stretch>
            <a:fillRect/>
          </a:stretch>
        </p:blipFill>
        <p:spPr>
          <a:xfrm>
            <a:off x="422979" y="3868096"/>
            <a:ext cx="4173753" cy="500850"/>
          </a:xfrm>
          <a:prstGeom prst="rect">
            <a:avLst/>
          </a:prstGeom>
        </p:spPr>
      </p:pic>
      <p:sp>
        <p:nvSpPr>
          <p:cNvPr id="6" name="Freeform 6"/>
          <p:cNvSpPr/>
          <p:nvPr/>
        </p:nvSpPr>
        <p:spPr>
          <a:xfrm>
            <a:off x="8306329" y="3311821"/>
            <a:ext cx="1513662" cy="1613400"/>
          </a:xfrm>
          <a:custGeom>
            <a:avLst/>
            <a:gdLst/>
            <a:ahLst/>
            <a:cxnLst/>
            <a:rect l="l" t="t" r="r" b="b"/>
            <a:pathLst>
              <a:path w="1513662" h="1613400">
                <a:moveTo>
                  <a:pt x="0" y="0"/>
                </a:moveTo>
                <a:lnTo>
                  <a:pt x="1513662" y="0"/>
                </a:lnTo>
                <a:lnTo>
                  <a:pt x="1513662" y="1613400"/>
                </a:lnTo>
                <a:lnTo>
                  <a:pt x="0" y="1613400"/>
                </a:lnTo>
                <a:lnTo>
                  <a:pt x="0" y="0"/>
                </a:lnTo>
                <a:close/>
              </a:path>
            </a:pathLst>
          </a:custGeom>
          <a:blipFill>
            <a:blip r:embed="rId7"/>
            <a:stretch>
              <a:fillRect/>
            </a:stretch>
          </a:blipFill>
        </p:spPr>
      </p:sp>
      <p:sp>
        <p:nvSpPr>
          <p:cNvPr id="7" name="Freeform 7"/>
          <p:cNvSpPr/>
          <p:nvPr/>
        </p:nvSpPr>
        <p:spPr>
          <a:xfrm>
            <a:off x="14361308" y="6758305"/>
            <a:ext cx="1809173" cy="1942256"/>
          </a:xfrm>
          <a:custGeom>
            <a:avLst/>
            <a:gdLst/>
            <a:ahLst/>
            <a:cxnLst/>
            <a:rect l="l" t="t" r="r" b="b"/>
            <a:pathLst>
              <a:path w="1809173" h="1942256">
                <a:moveTo>
                  <a:pt x="0" y="0"/>
                </a:moveTo>
                <a:lnTo>
                  <a:pt x="1809173" y="0"/>
                </a:lnTo>
                <a:lnTo>
                  <a:pt x="1809173" y="1942255"/>
                </a:lnTo>
                <a:lnTo>
                  <a:pt x="0" y="19422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666750" y="742950"/>
            <a:ext cx="11201400" cy="1295400"/>
          </a:xfrm>
          <a:prstGeom prst="rect">
            <a:avLst/>
          </a:prstGeom>
        </p:spPr>
        <p:txBody>
          <a:bodyPr lIns="0" tIns="0" rIns="0" bIns="0" rtlCol="0" anchor="t">
            <a:spAutoFit/>
          </a:bodyPr>
          <a:lstStyle/>
          <a:p>
            <a:pPr marL="0" lvl="0" indent="0" algn="l">
              <a:lnSpc>
                <a:spcPts val="9900"/>
              </a:lnSpc>
            </a:pPr>
            <a:r>
              <a:rPr lang="en-US" sz="9000">
                <a:solidFill>
                  <a:srgbClr val="4A90E2"/>
                </a:solidFill>
                <a:latin typeface="Raleway"/>
                <a:ea typeface="Raleway"/>
                <a:cs typeface="Raleway"/>
                <a:sym typeface="Raleway"/>
              </a:rPr>
              <a:t>Code Explanation - </a:t>
            </a:r>
          </a:p>
        </p:txBody>
      </p:sp>
      <p:sp>
        <p:nvSpPr>
          <p:cNvPr id="9" name="TextBox 9"/>
          <p:cNvSpPr txBox="1"/>
          <p:nvPr/>
        </p:nvSpPr>
        <p:spPr>
          <a:xfrm>
            <a:off x="17370489"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8</a:t>
            </a:r>
          </a:p>
        </p:txBody>
      </p:sp>
      <p:grpSp>
        <p:nvGrpSpPr>
          <p:cNvPr id="10" name="Group 10"/>
          <p:cNvGrpSpPr/>
          <p:nvPr/>
        </p:nvGrpSpPr>
        <p:grpSpPr>
          <a:xfrm>
            <a:off x="666750" y="5143500"/>
            <a:ext cx="5448300" cy="1477645"/>
            <a:chOff x="0" y="0"/>
            <a:chExt cx="7264400" cy="1970193"/>
          </a:xfrm>
        </p:grpSpPr>
        <p:sp>
          <p:nvSpPr>
            <p:cNvPr id="11" name="TextBox 11"/>
            <p:cNvSpPr txBox="1"/>
            <p:nvPr/>
          </p:nvSpPr>
          <p:spPr>
            <a:xfrm>
              <a:off x="0" y="19050"/>
              <a:ext cx="7264400" cy="590550"/>
            </a:xfrm>
            <a:prstGeom prst="rect">
              <a:avLst/>
            </a:prstGeom>
          </p:spPr>
          <p:txBody>
            <a:bodyPr lIns="0" tIns="0" rIns="0" bIns="0" rtlCol="0" anchor="t">
              <a:spAutoFit/>
            </a:bodyPr>
            <a:lstStyle/>
            <a:p>
              <a:pPr marL="0" lvl="0" indent="0" algn="l">
                <a:lnSpc>
                  <a:spcPts val="3300"/>
                </a:lnSpc>
              </a:pPr>
              <a:r>
                <a:rPr lang="en-US" sz="3000" b="1">
                  <a:solidFill>
                    <a:srgbClr val="CCCCCC"/>
                  </a:solidFill>
                  <a:latin typeface="Raleway Bold"/>
                  <a:ea typeface="Raleway Bold"/>
                  <a:cs typeface="Raleway Bold"/>
                  <a:sym typeface="Raleway Bold"/>
                </a:rPr>
                <a:t>Data Loading</a:t>
              </a:r>
            </a:p>
          </p:txBody>
        </p:sp>
        <p:sp>
          <p:nvSpPr>
            <p:cNvPr id="12" name="TextBox 12"/>
            <p:cNvSpPr txBox="1"/>
            <p:nvPr/>
          </p:nvSpPr>
          <p:spPr>
            <a:xfrm>
              <a:off x="0" y="955675"/>
              <a:ext cx="7264400" cy="1014518"/>
            </a:xfrm>
            <a:prstGeom prst="rect">
              <a:avLst/>
            </a:prstGeom>
          </p:spPr>
          <p:txBody>
            <a:bodyPr lIns="0" tIns="0" rIns="0" bIns="0" rtlCol="0" anchor="t">
              <a:spAutoFit/>
            </a:bodyPr>
            <a:lstStyle/>
            <a:p>
              <a:pPr marL="0" lvl="0" indent="0" algn="l">
                <a:lnSpc>
                  <a:spcPts val="3080"/>
                </a:lnSpc>
              </a:pPr>
              <a:r>
                <a:rPr lang="en-US" sz="2200">
                  <a:solidFill>
                    <a:srgbClr val="E6E6E6"/>
                  </a:solidFill>
                  <a:latin typeface="Raleway"/>
                  <a:ea typeface="Raleway"/>
                  <a:cs typeface="Raleway"/>
                  <a:sym typeface="Raleway"/>
                </a:rPr>
                <a:t>This step involves importing the dataset for analysis.</a:t>
              </a:r>
            </a:p>
          </p:txBody>
        </p:sp>
      </p:grpSp>
      <p:grpSp>
        <p:nvGrpSpPr>
          <p:cNvPr id="13" name="Group 13"/>
          <p:cNvGrpSpPr/>
          <p:nvPr/>
        </p:nvGrpSpPr>
        <p:grpSpPr>
          <a:xfrm>
            <a:off x="7858125" y="5143500"/>
            <a:ext cx="5448300" cy="1488687"/>
            <a:chOff x="0" y="0"/>
            <a:chExt cx="7264400" cy="1984916"/>
          </a:xfrm>
        </p:grpSpPr>
        <p:sp>
          <p:nvSpPr>
            <p:cNvPr id="14" name="TextBox 14"/>
            <p:cNvSpPr txBox="1"/>
            <p:nvPr/>
          </p:nvSpPr>
          <p:spPr>
            <a:xfrm>
              <a:off x="0" y="19050"/>
              <a:ext cx="7264400" cy="590550"/>
            </a:xfrm>
            <a:prstGeom prst="rect">
              <a:avLst/>
            </a:prstGeom>
          </p:spPr>
          <p:txBody>
            <a:bodyPr lIns="0" tIns="0" rIns="0" bIns="0" rtlCol="0" anchor="t">
              <a:spAutoFit/>
            </a:bodyPr>
            <a:lstStyle/>
            <a:p>
              <a:pPr marL="0" lvl="0" indent="0" algn="l">
                <a:lnSpc>
                  <a:spcPts val="3300"/>
                </a:lnSpc>
              </a:pPr>
              <a:r>
                <a:rPr lang="en-US" sz="3000" b="1">
                  <a:solidFill>
                    <a:srgbClr val="CCCCCC"/>
                  </a:solidFill>
                  <a:latin typeface="Raleway Bold"/>
                  <a:ea typeface="Raleway Bold"/>
                  <a:cs typeface="Raleway Bold"/>
                  <a:sym typeface="Raleway Bold"/>
                </a:rPr>
                <a:t>Initial Inspection</a:t>
              </a:r>
            </a:p>
          </p:txBody>
        </p:sp>
        <p:sp>
          <p:nvSpPr>
            <p:cNvPr id="15" name="TextBox 15"/>
            <p:cNvSpPr txBox="1"/>
            <p:nvPr/>
          </p:nvSpPr>
          <p:spPr>
            <a:xfrm>
              <a:off x="0" y="970398"/>
              <a:ext cx="7264400" cy="1014518"/>
            </a:xfrm>
            <a:prstGeom prst="rect">
              <a:avLst/>
            </a:prstGeom>
          </p:spPr>
          <p:txBody>
            <a:bodyPr lIns="0" tIns="0" rIns="0" bIns="0" rtlCol="0" anchor="t">
              <a:spAutoFit/>
            </a:bodyPr>
            <a:lstStyle/>
            <a:p>
              <a:pPr marL="0" lvl="0" indent="0" algn="l">
                <a:lnSpc>
                  <a:spcPts val="3080"/>
                </a:lnSpc>
              </a:pPr>
              <a:r>
                <a:rPr lang="en-US" sz="2200">
                  <a:solidFill>
                    <a:srgbClr val="E6E6E6"/>
                  </a:solidFill>
                  <a:latin typeface="Raleway"/>
                  <a:ea typeface="Raleway"/>
                  <a:cs typeface="Raleway"/>
                  <a:sym typeface="Raleway"/>
                </a:rPr>
                <a:t>Here, we check the dataset's structure and integrity.</a:t>
              </a:r>
            </a:p>
          </p:txBody>
        </p:sp>
      </p:grpSp>
      <p:sp>
        <p:nvSpPr>
          <p:cNvPr id="16" name="TextBox 16"/>
          <p:cNvSpPr txBox="1"/>
          <p:nvPr/>
        </p:nvSpPr>
        <p:spPr>
          <a:xfrm>
            <a:off x="216218" y="7330444"/>
            <a:ext cx="5311866" cy="398988"/>
          </a:xfrm>
          <a:prstGeom prst="rect">
            <a:avLst/>
          </a:prstGeom>
        </p:spPr>
        <p:txBody>
          <a:bodyPr lIns="0" tIns="0" rIns="0" bIns="0" rtlCol="0" anchor="t">
            <a:spAutoFit/>
          </a:bodyPr>
          <a:lstStyle/>
          <a:p>
            <a:pPr algn="ctr">
              <a:lnSpc>
                <a:spcPts val="3285"/>
              </a:lnSpc>
              <a:spcBef>
                <a:spcPct val="0"/>
              </a:spcBef>
            </a:pPr>
            <a:r>
              <a:rPr lang="en-US" sz="2347">
                <a:solidFill>
                  <a:srgbClr val="FF3131"/>
                </a:solidFill>
                <a:latin typeface="Raleway"/>
                <a:ea typeface="Raleway"/>
                <a:cs typeface="Raleway"/>
                <a:sym typeface="Raleway"/>
              </a:rPr>
              <a:t>df = pd.read_csv("netflix_titles.csv")</a:t>
            </a:r>
          </a:p>
        </p:txBody>
      </p:sp>
      <p:sp>
        <p:nvSpPr>
          <p:cNvPr id="17" name="TextBox 17"/>
          <p:cNvSpPr txBox="1"/>
          <p:nvPr/>
        </p:nvSpPr>
        <p:spPr>
          <a:xfrm>
            <a:off x="7966552" y="7129364"/>
            <a:ext cx="5231445" cy="1927035"/>
          </a:xfrm>
          <a:prstGeom prst="rect">
            <a:avLst/>
          </a:prstGeom>
        </p:spPr>
        <p:txBody>
          <a:bodyPr lIns="0" tIns="0" rIns="0" bIns="0" rtlCol="0" anchor="t">
            <a:spAutoFit/>
          </a:bodyPr>
          <a:lstStyle/>
          <a:p>
            <a:pPr marL="474212" lvl="1" indent="-237106" algn="just">
              <a:lnSpc>
                <a:spcPts val="3075"/>
              </a:lnSpc>
              <a:buFont typeface="Arial"/>
              <a:buChar char="•"/>
            </a:pPr>
            <a:r>
              <a:rPr lang="en-US" sz="2196">
                <a:solidFill>
                  <a:srgbClr val="C1FF72"/>
                </a:solidFill>
                <a:latin typeface="Raleway"/>
                <a:ea typeface="Raleway"/>
                <a:cs typeface="Raleway"/>
                <a:sym typeface="Raleway"/>
              </a:rPr>
              <a:t>df.info() → check datatypes</a:t>
            </a:r>
          </a:p>
          <a:p>
            <a:pPr marL="474212" lvl="1" indent="-237106" algn="just">
              <a:lnSpc>
                <a:spcPts val="3075"/>
              </a:lnSpc>
              <a:buFont typeface="Arial"/>
              <a:buChar char="•"/>
            </a:pPr>
            <a:r>
              <a:rPr lang="en-US" sz="2196">
                <a:solidFill>
                  <a:srgbClr val="C1FF72"/>
                </a:solidFill>
                <a:latin typeface="Raleway"/>
                <a:ea typeface="Raleway"/>
                <a:cs typeface="Raleway"/>
                <a:sym typeface="Raleway"/>
              </a:rPr>
              <a:t>df.isnull().sum() → find missing values</a:t>
            </a:r>
          </a:p>
          <a:p>
            <a:pPr marL="474212" lvl="1" indent="-237106" algn="just">
              <a:lnSpc>
                <a:spcPts val="3075"/>
              </a:lnSpc>
              <a:buFont typeface="Arial"/>
              <a:buChar char="•"/>
            </a:pPr>
            <a:r>
              <a:rPr lang="en-US" sz="2196">
                <a:solidFill>
                  <a:srgbClr val="C1FF72"/>
                </a:solidFill>
                <a:latin typeface="Raleway"/>
                <a:ea typeface="Raleway"/>
                <a:cs typeface="Raleway"/>
                <a:sym typeface="Raleway"/>
              </a:rPr>
              <a:t>df.describe() → summary stats</a:t>
            </a:r>
          </a:p>
          <a:p>
            <a:pPr marL="474212" lvl="1" indent="-237106" algn="just">
              <a:lnSpc>
                <a:spcPts val="3075"/>
              </a:lnSpc>
              <a:buFont typeface="Arial"/>
              <a:buChar char="•"/>
            </a:pPr>
            <a:r>
              <a:rPr lang="en-US" sz="2196">
                <a:solidFill>
                  <a:srgbClr val="C1FF72"/>
                </a:solidFill>
                <a:latin typeface="Raleway"/>
                <a:ea typeface="Raleway"/>
                <a:cs typeface="Raleway"/>
                <a:sym typeface="Raleway"/>
              </a:rPr>
              <a:t>df.nunique() → unique counts</a:t>
            </a:r>
          </a:p>
          <a:p>
            <a:pPr algn="just">
              <a:lnSpc>
                <a:spcPts val="3075"/>
              </a:lnSpc>
            </a:pPr>
            <a:endParaRPr lang="en-US" sz="2196">
              <a:solidFill>
                <a:srgbClr val="C1FF7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E6E6E6"/>
            </a:solidFill>
            <a:prstDash val="solid"/>
            <a:headEnd type="none" w="sm" len="sm"/>
            <a:tailEnd type="none" w="sm" len="sm"/>
          </a:ln>
        </p:spPr>
      </p:sp>
      <p:sp>
        <p:nvSpPr>
          <p:cNvPr id="3" name="Freeform 3"/>
          <p:cNvSpPr/>
          <p:nvPr/>
        </p:nvSpPr>
        <p:spPr>
          <a:xfrm>
            <a:off x="671512"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410794">
            <a:off x="14883321" y="-3075217"/>
            <a:ext cx="7440338" cy="5072958"/>
          </a:xfrm>
          <a:custGeom>
            <a:avLst/>
            <a:gdLst/>
            <a:ahLst/>
            <a:cxnLst/>
            <a:rect l="l" t="t" r="r" b="b"/>
            <a:pathLst>
              <a:path w="7440338" h="5072958">
                <a:moveTo>
                  <a:pt x="0" y="0"/>
                </a:moveTo>
                <a:lnTo>
                  <a:pt x="7440338" y="0"/>
                </a:lnTo>
                <a:lnTo>
                  <a:pt x="7440338" y="5072958"/>
                </a:lnTo>
                <a:lnTo>
                  <a:pt x="0" y="5072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9248" y="1953969"/>
            <a:ext cx="2015894" cy="2186867"/>
          </a:xfrm>
          <a:custGeom>
            <a:avLst/>
            <a:gdLst/>
            <a:ahLst/>
            <a:cxnLst/>
            <a:rect l="l" t="t" r="r" b="b"/>
            <a:pathLst>
              <a:path w="2015894" h="2186867">
                <a:moveTo>
                  <a:pt x="0" y="0"/>
                </a:moveTo>
                <a:lnTo>
                  <a:pt x="2015894" y="0"/>
                </a:lnTo>
                <a:lnTo>
                  <a:pt x="2015894" y="2186867"/>
                </a:lnTo>
                <a:lnTo>
                  <a:pt x="0" y="21868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090110" y="1739686"/>
            <a:ext cx="8430993" cy="5880618"/>
          </a:xfrm>
          <a:custGeom>
            <a:avLst/>
            <a:gdLst/>
            <a:ahLst/>
            <a:cxnLst/>
            <a:rect l="l" t="t" r="r" b="b"/>
            <a:pathLst>
              <a:path w="8430993" h="5880618">
                <a:moveTo>
                  <a:pt x="0" y="0"/>
                </a:moveTo>
                <a:lnTo>
                  <a:pt x="8430993" y="0"/>
                </a:lnTo>
                <a:lnTo>
                  <a:pt x="8430993" y="5880618"/>
                </a:lnTo>
                <a:lnTo>
                  <a:pt x="0" y="5880618"/>
                </a:lnTo>
                <a:lnTo>
                  <a:pt x="0" y="0"/>
                </a:lnTo>
                <a:close/>
              </a:path>
            </a:pathLst>
          </a:custGeom>
          <a:blipFill>
            <a:blip r:embed="rId8"/>
            <a:stretch>
              <a:fillRect/>
            </a:stretch>
          </a:blipFill>
        </p:spPr>
      </p:sp>
      <p:sp>
        <p:nvSpPr>
          <p:cNvPr id="7" name="TextBox 7"/>
          <p:cNvSpPr txBox="1"/>
          <p:nvPr/>
        </p:nvSpPr>
        <p:spPr>
          <a:xfrm>
            <a:off x="382254" y="329377"/>
            <a:ext cx="10895222" cy="1257909"/>
          </a:xfrm>
          <a:prstGeom prst="rect">
            <a:avLst/>
          </a:prstGeom>
        </p:spPr>
        <p:txBody>
          <a:bodyPr lIns="0" tIns="0" rIns="0" bIns="0" rtlCol="0" anchor="t">
            <a:spAutoFit/>
          </a:bodyPr>
          <a:lstStyle/>
          <a:p>
            <a:pPr marL="0" lvl="0" indent="0" algn="l">
              <a:lnSpc>
                <a:spcPts val="9629"/>
              </a:lnSpc>
            </a:pPr>
            <a:r>
              <a:rPr lang="en-US" sz="8753">
                <a:solidFill>
                  <a:srgbClr val="4A90E2"/>
                </a:solidFill>
                <a:latin typeface="Raleway"/>
                <a:ea typeface="Raleway"/>
                <a:cs typeface="Raleway"/>
                <a:sym typeface="Raleway"/>
              </a:rPr>
              <a:t>Code Transformation</a:t>
            </a:r>
          </a:p>
        </p:txBody>
      </p:sp>
      <p:sp>
        <p:nvSpPr>
          <p:cNvPr id="8" name="TextBox 8"/>
          <p:cNvSpPr txBox="1"/>
          <p:nvPr/>
        </p:nvSpPr>
        <p:spPr>
          <a:xfrm>
            <a:off x="17370489" y="9412274"/>
            <a:ext cx="152400" cy="209550"/>
          </a:xfrm>
          <a:prstGeom prst="rect">
            <a:avLst/>
          </a:prstGeom>
        </p:spPr>
        <p:txBody>
          <a:bodyPr wrap="none" lIns="0" tIns="0" rIns="0" bIns="0" rtlCol="0" anchor="t">
            <a:spAutoFit/>
          </a:bodyPr>
          <a:lstStyle/>
          <a:p>
            <a:pPr marL="0" lvl="0" indent="0" algn="r">
              <a:lnSpc>
                <a:spcPts val="2800"/>
              </a:lnSpc>
              <a:spcBef>
                <a:spcPct val="0"/>
              </a:spcBef>
            </a:pPr>
            <a:r>
              <a:rPr lang="en-US" sz="2000">
                <a:solidFill>
                  <a:srgbClr val="E6E6E6"/>
                </a:solidFill>
                <a:latin typeface="Raleway"/>
                <a:ea typeface="Raleway"/>
                <a:cs typeface="Raleway"/>
                <a:sym typeface="Raleway"/>
              </a:rPr>
              <a:t>9</a:t>
            </a:r>
          </a:p>
        </p:txBody>
      </p:sp>
      <p:grpSp>
        <p:nvGrpSpPr>
          <p:cNvPr id="9" name="Group 9"/>
          <p:cNvGrpSpPr/>
          <p:nvPr/>
        </p:nvGrpSpPr>
        <p:grpSpPr>
          <a:xfrm>
            <a:off x="2623936" y="2303059"/>
            <a:ext cx="5448300" cy="1488687"/>
            <a:chOff x="0" y="0"/>
            <a:chExt cx="7264400" cy="1984916"/>
          </a:xfrm>
        </p:grpSpPr>
        <p:sp>
          <p:nvSpPr>
            <p:cNvPr id="10" name="TextBox 10"/>
            <p:cNvSpPr txBox="1"/>
            <p:nvPr/>
          </p:nvSpPr>
          <p:spPr>
            <a:xfrm>
              <a:off x="0" y="19050"/>
              <a:ext cx="7264400" cy="590550"/>
            </a:xfrm>
            <a:prstGeom prst="rect">
              <a:avLst/>
            </a:prstGeom>
          </p:spPr>
          <p:txBody>
            <a:bodyPr lIns="0" tIns="0" rIns="0" bIns="0" rtlCol="0" anchor="t">
              <a:spAutoFit/>
            </a:bodyPr>
            <a:lstStyle/>
            <a:p>
              <a:pPr marL="0" lvl="0" indent="0" algn="l">
                <a:lnSpc>
                  <a:spcPts val="3300"/>
                </a:lnSpc>
              </a:pPr>
              <a:r>
                <a:rPr lang="en-US" sz="3000" b="1">
                  <a:solidFill>
                    <a:srgbClr val="CCCCCC"/>
                  </a:solidFill>
                  <a:latin typeface="Raleway Bold"/>
                  <a:ea typeface="Raleway Bold"/>
                  <a:cs typeface="Raleway Bold"/>
                  <a:sym typeface="Raleway Bold"/>
                </a:rPr>
                <a:t>Feature Engineering</a:t>
              </a:r>
            </a:p>
          </p:txBody>
        </p:sp>
        <p:sp>
          <p:nvSpPr>
            <p:cNvPr id="11" name="TextBox 11"/>
            <p:cNvSpPr txBox="1"/>
            <p:nvPr/>
          </p:nvSpPr>
          <p:spPr>
            <a:xfrm>
              <a:off x="0" y="970398"/>
              <a:ext cx="7264400" cy="1014518"/>
            </a:xfrm>
            <a:prstGeom prst="rect">
              <a:avLst/>
            </a:prstGeom>
          </p:spPr>
          <p:txBody>
            <a:bodyPr lIns="0" tIns="0" rIns="0" bIns="0" rtlCol="0" anchor="t">
              <a:spAutoFit/>
            </a:bodyPr>
            <a:lstStyle/>
            <a:p>
              <a:pPr marL="0" lvl="0" indent="0" algn="l">
                <a:lnSpc>
                  <a:spcPts val="3080"/>
                </a:lnSpc>
              </a:pPr>
              <a:r>
                <a:rPr lang="en-US" sz="2200">
                  <a:solidFill>
                    <a:srgbClr val="E6E6E6"/>
                  </a:solidFill>
                  <a:latin typeface="Raleway"/>
                  <a:ea typeface="Raleway"/>
                  <a:cs typeface="Raleway"/>
                  <a:sym typeface="Raleway"/>
                </a:rPr>
                <a:t>New features are created to enhance analysis and insights.</a:t>
              </a:r>
            </a:p>
          </p:txBody>
        </p:sp>
      </p:grpSp>
      <p:sp>
        <p:nvSpPr>
          <p:cNvPr id="12" name="TextBox 12"/>
          <p:cNvSpPr txBox="1"/>
          <p:nvPr/>
        </p:nvSpPr>
        <p:spPr>
          <a:xfrm>
            <a:off x="894354" y="4229290"/>
            <a:ext cx="7901106" cy="5541759"/>
          </a:xfrm>
          <a:prstGeom prst="rect">
            <a:avLst/>
          </a:prstGeom>
        </p:spPr>
        <p:txBody>
          <a:bodyPr lIns="0" tIns="0" rIns="0" bIns="0" rtlCol="0" anchor="t">
            <a:spAutoFit/>
          </a:bodyPr>
          <a:lstStyle/>
          <a:p>
            <a:pPr marL="661237" lvl="1" indent="-330618" algn="l">
              <a:lnSpc>
                <a:spcPts val="4287"/>
              </a:lnSpc>
              <a:buFont typeface="Arial"/>
              <a:buChar char="•"/>
            </a:pPr>
            <a:r>
              <a:rPr lang="en-US" sz="3062">
                <a:solidFill>
                  <a:srgbClr val="74A8CE"/>
                </a:solidFill>
                <a:latin typeface="Georgia Pro"/>
                <a:ea typeface="Georgia Pro"/>
                <a:cs typeface="Georgia Pro"/>
                <a:sym typeface="Georgia Pro"/>
              </a:rPr>
              <a:t>Convert “Date Added” to datetime → changes raw text into a usable date format.</a:t>
            </a:r>
          </a:p>
          <a:p>
            <a:pPr marL="661237" lvl="1" indent="-330618" algn="l">
              <a:lnSpc>
                <a:spcPts val="4287"/>
              </a:lnSpc>
              <a:buFont typeface="Arial"/>
              <a:buChar char="•"/>
            </a:pPr>
            <a:r>
              <a:rPr lang="en-US" sz="3062">
                <a:solidFill>
                  <a:srgbClr val="74A8CE"/>
                </a:solidFill>
                <a:latin typeface="Georgia Pro"/>
                <a:ea typeface="Georgia Pro"/>
                <a:cs typeface="Georgia Pro"/>
                <a:sym typeface="Georgia Pro"/>
              </a:rPr>
              <a:t>Extract “Year” and “Month” → creates two new useful features for trend analysis.</a:t>
            </a:r>
          </a:p>
          <a:p>
            <a:pPr marL="661237" lvl="1" indent="-330618" algn="l">
              <a:lnSpc>
                <a:spcPts val="4287"/>
              </a:lnSpc>
              <a:buFont typeface="Arial"/>
              <a:buChar char="•"/>
            </a:pPr>
            <a:r>
              <a:rPr lang="en-US" sz="3062">
                <a:solidFill>
                  <a:srgbClr val="74A8CE"/>
                </a:solidFill>
                <a:latin typeface="Georgia Pro"/>
                <a:ea typeface="Georgia Pro"/>
                <a:cs typeface="Georgia Pro"/>
                <a:sym typeface="Georgia Pro"/>
              </a:rPr>
              <a:t>Splitting “listed_in” into genres → helps analyze genre frequency.</a:t>
            </a:r>
          </a:p>
          <a:p>
            <a:pPr marL="661237" lvl="1" indent="-330618" algn="l">
              <a:lnSpc>
                <a:spcPts val="4287"/>
              </a:lnSpc>
              <a:buFont typeface="Arial"/>
              <a:buChar char="•"/>
            </a:pPr>
            <a:r>
              <a:rPr lang="en-US" sz="3062">
                <a:solidFill>
                  <a:srgbClr val="74A8CE"/>
                </a:solidFill>
                <a:latin typeface="Georgia Pro"/>
                <a:ea typeface="Georgia Pro"/>
                <a:cs typeface="Georgia Pro"/>
                <a:sym typeface="Georgia Pro"/>
              </a:rPr>
              <a:t>Handling missing values → ensures data consistency.</a:t>
            </a:r>
          </a:p>
          <a:p>
            <a:pPr algn="l">
              <a:lnSpc>
                <a:spcPts val="5359"/>
              </a:lnSpc>
              <a:spcBef>
                <a:spcPct val="0"/>
              </a:spcBef>
            </a:pPr>
            <a:endParaRPr lang="en-US" sz="3062">
              <a:solidFill>
                <a:srgbClr val="74A8CE"/>
              </a:solidFill>
              <a:latin typeface="Georgia Pro"/>
              <a:ea typeface="Georgia Pro"/>
              <a:cs typeface="Georgia Pro"/>
              <a:sym typeface="Georgia Pro"/>
            </a:endParaRPr>
          </a:p>
        </p:txBody>
      </p:sp>
      <p:sp>
        <p:nvSpPr>
          <p:cNvPr id="13" name="TextBox 13"/>
          <p:cNvSpPr txBox="1"/>
          <p:nvPr/>
        </p:nvSpPr>
        <p:spPr>
          <a:xfrm>
            <a:off x="9055608" y="7658404"/>
            <a:ext cx="8499998" cy="1811020"/>
          </a:xfrm>
          <a:prstGeom prst="rect">
            <a:avLst/>
          </a:prstGeom>
        </p:spPr>
        <p:txBody>
          <a:bodyPr lIns="0" tIns="0" rIns="0" bIns="0" rtlCol="0" anchor="t">
            <a:spAutoFit/>
          </a:bodyPr>
          <a:lstStyle/>
          <a:p>
            <a:pPr algn="ctr">
              <a:lnSpc>
                <a:spcPts val="7279"/>
              </a:lnSpc>
            </a:pPr>
            <a:r>
              <a:rPr lang="en-US" sz="5199">
                <a:solidFill>
                  <a:srgbClr val="F0BA77"/>
                </a:solidFill>
                <a:latin typeface="Cinzel Decorative"/>
                <a:ea typeface="Cinzel Decorative"/>
                <a:cs typeface="Cinzel Decorative"/>
                <a:sym typeface="Cinzel Decorative"/>
              </a:rPr>
              <a:t>Heatmap — Missing Data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1509</Words>
  <Application>Microsoft Office PowerPoint</Application>
  <PresentationFormat>Custom</PresentationFormat>
  <Paragraphs>190</Paragraphs>
  <Slides>19</Slides>
  <Notes>0</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19</vt:i4>
      </vt:variant>
    </vt:vector>
  </HeadingPairs>
  <TitlesOfParts>
    <vt:vector size="46" baseType="lpstr">
      <vt:lpstr>Noto Serif Ethiopic Condensed Medium</vt:lpstr>
      <vt:lpstr>DM Sans</vt:lpstr>
      <vt:lpstr>Cooper BT Bold</vt:lpstr>
      <vt:lpstr>Arimo</vt:lpstr>
      <vt:lpstr>Cinzel Decorative Bold</vt:lpstr>
      <vt:lpstr>Cinzel Decorative</vt:lpstr>
      <vt:lpstr>Bricolage Grotesque Bold</vt:lpstr>
      <vt:lpstr>Roboto</vt:lpstr>
      <vt:lpstr>Lora</vt:lpstr>
      <vt:lpstr>Arial</vt:lpstr>
      <vt:lpstr>Cinzel</vt:lpstr>
      <vt:lpstr>Raleway</vt:lpstr>
      <vt:lpstr>Canva Sans Bold</vt:lpstr>
      <vt:lpstr>Old Standard</vt:lpstr>
      <vt:lpstr>Copperplate Gothic 29 AB</vt:lpstr>
      <vt:lpstr>Garet</vt:lpstr>
      <vt:lpstr>Copperplate Gothic 29 AB Bold</vt:lpstr>
      <vt:lpstr>Calibri</vt:lpstr>
      <vt:lpstr>Noto Serif Ethiopic Condensed</vt:lpstr>
      <vt:lpstr>Anton</vt:lpstr>
      <vt:lpstr>Yeseva One</vt:lpstr>
      <vt:lpstr>Cinzel Bold</vt:lpstr>
      <vt:lpstr>Raleway Bold</vt:lpstr>
      <vt:lpstr>Copperplate Gothic 29 BC Bold</vt:lpstr>
      <vt:lpstr>Poppins</vt:lpstr>
      <vt:lpstr>Georgia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Netflix Movies and TV Shows Analysis</dc:title>
  <dc:description>Presentation - Netflix Movies and TV Shows Analysis</dc:description>
  <cp:lastModifiedBy>ARPITA BISWAS</cp:lastModifiedBy>
  <cp:revision>1</cp:revision>
  <dcterms:created xsi:type="dcterms:W3CDTF">2006-08-16T00:00:00Z</dcterms:created>
  <dcterms:modified xsi:type="dcterms:W3CDTF">2025-11-15T16:43:44Z</dcterms:modified>
  <dc:identifier>DAG4k4rrZ9E</dc:identifier>
</cp:coreProperties>
</file>